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TT Bluescreens Bold" charset="1" panose="02000806040000020004"/>
      <p:regular r:id="rId17"/>
    </p:embeddedFont>
    <p:embeddedFont>
      <p:font typeface="Helios" charset="1" panose="020B0504020202020204"/>
      <p:regular r:id="rId18"/>
    </p:embeddedFont>
    <p:embeddedFont>
      <p:font typeface="Helios Italics" charset="1" panose="020B0503020202090204"/>
      <p:regular r:id="rId19"/>
    </p:embeddedFont>
    <p:embeddedFont>
      <p:font typeface="Helios Bold" charset="1" panose="020B0704020202020204"/>
      <p:regular r:id="rId20"/>
    </p:embeddedFont>
    <p:embeddedFont>
      <p:font typeface="TT Bluescreens" charset="1" panose="020005080400000200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TdQ7P-mo.mp4" Type="http://schemas.microsoft.com/office/2007/relationships/media"/><Relationship Id="rId2" Target="../media/image14.png" Type="http://schemas.openxmlformats.org/officeDocument/2006/relationships/image"/><Relationship Id="rId3" Target="../media/image1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jpeg" Type="http://schemas.openxmlformats.org/officeDocument/2006/relationships/image"/><Relationship Id="rId9" Target="../media/VAGTdQ7P-mo.mp4" Type="http://schemas.openxmlformats.org/officeDocument/2006/relationships/video"/></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TdmAkoj4.mp4" Type="http://schemas.microsoft.com/office/2007/relationships/media"/><Relationship Id="rId2" Target="../media/image14.png" Type="http://schemas.openxmlformats.org/officeDocument/2006/relationships/image"/><Relationship Id="rId3" Target="../media/image1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9.jpeg" Type="http://schemas.openxmlformats.org/officeDocument/2006/relationships/image"/><Relationship Id="rId9" Target="../media/VAGTdmAkoj4.mp4" Type="http://schemas.openxmlformats.org/officeDocument/2006/relationships/video"/></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34.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33" r="0" b="-8333"/>
            </a:stretch>
          </a:blipFill>
        </p:spPr>
      </p:sp>
      <p:sp>
        <p:nvSpPr>
          <p:cNvPr name="Freeform 3" id="3"/>
          <p:cNvSpPr/>
          <p:nvPr/>
        </p:nvSpPr>
        <p:spPr>
          <a:xfrm flipH="false" flipV="false" rot="0">
            <a:off x="1028700" y="1028700"/>
            <a:ext cx="1104150" cy="440588"/>
          </a:xfrm>
          <a:custGeom>
            <a:avLst/>
            <a:gdLst/>
            <a:ahLst/>
            <a:cxnLst/>
            <a:rect r="r" b="b" t="t" l="l"/>
            <a:pathLst>
              <a:path h="440588" w="1104150">
                <a:moveTo>
                  <a:pt x="0" y="0"/>
                </a:moveTo>
                <a:lnTo>
                  <a:pt x="1104150" y="0"/>
                </a:lnTo>
                <a:lnTo>
                  <a:pt x="1104150" y="440588"/>
                </a:lnTo>
                <a:lnTo>
                  <a:pt x="0" y="4405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8444821"/>
            <a:ext cx="16230600" cy="813479"/>
            <a:chOff x="0" y="0"/>
            <a:chExt cx="4274726" cy="214250"/>
          </a:xfrm>
        </p:grpSpPr>
        <p:sp>
          <p:nvSpPr>
            <p:cNvPr name="Freeform 5" id="5"/>
            <p:cNvSpPr/>
            <p:nvPr/>
          </p:nvSpPr>
          <p:spPr>
            <a:xfrm flipH="false" flipV="false" rot="0">
              <a:off x="0" y="0"/>
              <a:ext cx="4274726" cy="214250"/>
            </a:xfrm>
            <a:custGeom>
              <a:avLst/>
              <a:gdLst/>
              <a:ahLst/>
              <a:cxnLst/>
              <a:rect r="r" b="b" t="t" l="l"/>
              <a:pathLst>
                <a:path h="214250" w="4274726">
                  <a:moveTo>
                    <a:pt x="0" y="0"/>
                  </a:moveTo>
                  <a:lnTo>
                    <a:pt x="4274726" y="0"/>
                  </a:lnTo>
                  <a:lnTo>
                    <a:pt x="4274726" y="214250"/>
                  </a:lnTo>
                  <a:lnTo>
                    <a:pt x="0" y="214250"/>
                  </a:lnTo>
                  <a:close/>
                </a:path>
              </a:pathLst>
            </a:custGeom>
            <a:solidFill>
              <a:srgbClr val="F57A08"/>
            </a:solidFill>
          </p:spPr>
        </p:sp>
        <p:sp>
          <p:nvSpPr>
            <p:cNvPr name="TextBox 6" id="6"/>
            <p:cNvSpPr txBox="true"/>
            <p:nvPr/>
          </p:nvSpPr>
          <p:spPr>
            <a:xfrm>
              <a:off x="0" y="-9525"/>
              <a:ext cx="4274726" cy="223775"/>
            </a:xfrm>
            <a:prstGeom prst="rect">
              <a:avLst/>
            </a:prstGeom>
          </p:spPr>
          <p:txBody>
            <a:bodyPr anchor="ctr" rtlCol="false" tIns="50800" lIns="50800" bIns="50800" rIns="50800"/>
            <a:lstStyle/>
            <a:p>
              <a:pPr algn="ctr">
                <a:lnSpc>
                  <a:spcPts val="1874"/>
                </a:lnSpc>
              </a:pPr>
            </a:p>
          </p:txBody>
        </p:sp>
      </p:grpSp>
      <p:sp>
        <p:nvSpPr>
          <p:cNvPr name="TextBox 7" id="7"/>
          <p:cNvSpPr txBox="true"/>
          <p:nvPr/>
        </p:nvSpPr>
        <p:spPr>
          <a:xfrm rot="0">
            <a:off x="4249395" y="5305425"/>
            <a:ext cx="9789209" cy="1415176"/>
          </a:xfrm>
          <a:prstGeom prst="rect">
            <a:avLst/>
          </a:prstGeom>
        </p:spPr>
        <p:txBody>
          <a:bodyPr anchor="t" rtlCol="false" tIns="0" lIns="0" bIns="0" rIns="0">
            <a:spAutoFit/>
          </a:bodyPr>
          <a:lstStyle/>
          <a:p>
            <a:pPr algn="ctr">
              <a:lnSpc>
                <a:spcPts val="10712"/>
              </a:lnSpc>
            </a:pPr>
            <a:r>
              <a:rPr lang="en-US" b="true" sz="10400">
                <a:solidFill>
                  <a:srgbClr val="FFFFFF"/>
                </a:solidFill>
                <a:latin typeface="TT Bluescreens Bold"/>
                <a:ea typeface="TT Bluescreens Bold"/>
                <a:cs typeface="TT Bluescreens Bold"/>
                <a:sym typeface="TT Bluescreens Bold"/>
              </a:rPr>
              <a:t>CRISIS SIMULATION</a:t>
            </a:r>
          </a:p>
        </p:txBody>
      </p:sp>
      <p:sp>
        <p:nvSpPr>
          <p:cNvPr name="TextBox 8" id="8"/>
          <p:cNvSpPr txBox="true"/>
          <p:nvPr/>
        </p:nvSpPr>
        <p:spPr>
          <a:xfrm rot="0">
            <a:off x="1804705" y="3853205"/>
            <a:ext cx="14678590" cy="1415176"/>
          </a:xfrm>
          <a:prstGeom prst="rect">
            <a:avLst/>
          </a:prstGeom>
        </p:spPr>
        <p:txBody>
          <a:bodyPr anchor="t" rtlCol="false" tIns="0" lIns="0" bIns="0" rIns="0">
            <a:spAutoFit/>
          </a:bodyPr>
          <a:lstStyle/>
          <a:p>
            <a:pPr algn="ctr">
              <a:lnSpc>
                <a:spcPts val="10712"/>
              </a:lnSpc>
            </a:pPr>
            <a:r>
              <a:rPr lang="en-US" b="true" sz="10400">
                <a:solidFill>
                  <a:srgbClr val="F57A08"/>
                </a:solidFill>
                <a:latin typeface="TT Bluescreens Bold"/>
                <a:ea typeface="TT Bluescreens Bold"/>
                <a:cs typeface="TT Bluescreens Bold"/>
                <a:sym typeface="TT Bluescreens Bold"/>
              </a:rPr>
              <a:t>INTERMODAL TRANSPORTATION</a:t>
            </a:r>
          </a:p>
        </p:txBody>
      </p:sp>
      <p:sp>
        <p:nvSpPr>
          <p:cNvPr name="Freeform 9" id="9"/>
          <p:cNvSpPr/>
          <p:nvPr/>
        </p:nvSpPr>
        <p:spPr>
          <a:xfrm flipH="false" flipV="false" rot="0">
            <a:off x="1457989" y="8620487"/>
            <a:ext cx="462147" cy="462147"/>
          </a:xfrm>
          <a:custGeom>
            <a:avLst/>
            <a:gdLst/>
            <a:ahLst/>
            <a:cxnLst/>
            <a:rect r="r" b="b" t="t" l="l"/>
            <a:pathLst>
              <a:path h="462147" w="462147">
                <a:moveTo>
                  <a:pt x="0" y="0"/>
                </a:moveTo>
                <a:lnTo>
                  <a:pt x="462147" y="0"/>
                </a:lnTo>
                <a:lnTo>
                  <a:pt x="462147" y="462147"/>
                </a:lnTo>
                <a:lnTo>
                  <a:pt x="0" y="4621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0" id="10"/>
          <p:cNvSpPr txBox="true"/>
          <p:nvPr/>
        </p:nvSpPr>
        <p:spPr>
          <a:xfrm rot="0">
            <a:off x="2026748" y="8607169"/>
            <a:ext cx="5294203" cy="431580"/>
          </a:xfrm>
          <a:prstGeom prst="rect">
            <a:avLst/>
          </a:prstGeom>
        </p:spPr>
        <p:txBody>
          <a:bodyPr anchor="t" rtlCol="false" tIns="0" lIns="0" bIns="0" rIns="0">
            <a:spAutoFit/>
          </a:bodyPr>
          <a:lstStyle/>
          <a:p>
            <a:pPr algn="l" marL="0" indent="0" lvl="0">
              <a:lnSpc>
                <a:spcPts val="3509"/>
              </a:lnSpc>
              <a:spcBef>
                <a:spcPct val="0"/>
              </a:spcBef>
            </a:pPr>
            <a:r>
              <a:rPr lang="en-US" sz="2506">
                <a:solidFill>
                  <a:srgbClr val="1B1E3F"/>
                </a:solidFill>
                <a:latin typeface="Helios"/>
                <a:ea typeface="Helios"/>
                <a:cs typeface="Helios"/>
                <a:sym typeface="Helios"/>
              </a:rPr>
              <a:t>Presented by CantCodeDenSleep</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35366" y="294056"/>
            <a:ext cx="14817269" cy="1557147"/>
          </a:xfrm>
          <a:prstGeom prst="rect">
            <a:avLst/>
          </a:prstGeom>
        </p:spPr>
        <p:txBody>
          <a:bodyPr anchor="t" rtlCol="false" tIns="0" lIns="0" bIns="0" rIns="0">
            <a:spAutoFit/>
          </a:bodyPr>
          <a:lstStyle/>
          <a:p>
            <a:pPr algn="ctr">
              <a:lnSpc>
                <a:spcPts val="12384"/>
              </a:lnSpc>
              <a:spcBef>
                <a:spcPct val="0"/>
              </a:spcBef>
            </a:pPr>
            <a:r>
              <a:rPr lang="en-US" sz="9600" spc="-528">
                <a:solidFill>
                  <a:srgbClr val="000000"/>
                </a:solidFill>
                <a:latin typeface="Helios"/>
                <a:ea typeface="Helios"/>
                <a:cs typeface="Helios"/>
                <a:sym typeface="Helios"/>
              </a:rPr>
              <a:t>REFERENCE</a:t>
            </a:r>
          </a:p>
        </p:txBody>
      </p:sp>
      <p:sp>
        <p:nvSpPr>
          <p:cNvPr name="TextBox 3" id="3"/>
          <p:cNvSpPr txBox="true"/>
          <p:nvPr/>
        </p:nvSpPr>
        <p:spPr>
          <a:xfrm rot="0">
            <a:off x="1028700" y="2372411"/>
            <a:ext cx="16722053" cy="690372"/>
          </a:xfrm>
          <a:prstGeom prst="rect">
            <a:avLst/>
          </a:prstGeom>
        </p:spPr>
        <p:txBody>
          <a:bodyPr anchor="t" rtlCol="false" tIns="0" lIns="0" bIns="0" rIns="0">
            <a:spAutoFit/>
          </a:bodyPr>
          <a:lstStyle/>
          <a:p>
            <a:pPr algn="l">
              <a:lnSpc>
                <a:spcPts val="2709"/>
              </a:lnSpc>
              <a:spcBef>
                <a:spcPct val="0"/>
              </a:spcBef>
            </a:pPr>
            <a:r>
              <a:rPr lang="en-US" sz="2100" spc="-115">
                <a:solidFill>
                  <a:srgbClr val="000000"/>
                </a:solidFill>
                <a:latin typeface="Helios"/>
                <a:ea typeface="Helios"/>
                <a:cs typeface="Helios"/>
                <a:sym typeface="Helios"/>
              </a:rPr>
              <a:t>SEARATES. ‘INTERNATIONAL CONTAINER SHIPPING | ONLINE FREIGHT MARKETPLACE’. ACCESSED 13 OCTOBER 2024. HTTPS://WWW.SEARATES.COM/.</a:t>
            </a:r>
          </a:p>
        </p:txBody>
      </p:sp>
      <p:sp>
        <p:nvSpPr>
          <p:cNvPr name="TextBox 4" id="4"/>
          <p:cNvSpPr txBox="true"/>
          <p:nvPr/>
        </p:nvSpPr>
        <p:spPr>
          <a:xfrm rot="0">
            <a:off x="1028700" y="3866464"/>
            <a:ext cx="17929786" cy="690372"/>
          </a:xfrm>
          <a:prstGeom prst="rect">
            <a:avLst/>
          </a:prstGeom>
        </p:spPr>
        <p:txBody>
          <a:bodyPr anchor="t" rtlCol="false" tIns="0" lIns="0" bIns="0" rIns="0">
            <a:spAutoFit/>
          </a:bodyPr>
          <a:lstStyle/>
          <a:p>
            <a:pPr algn="l">
              <a:lnSpc>
                <a:spcPts val="2709"/>
              </a:lnSpc>
              <a:spcBef>
                <a:spcPct val="0"/>
              </a:spcBef>
            </a:pPr>
            <a:r>
              <a:rPr lang="en-US" sz="2100" spc="-115">
                <a:solidFill>
                  <a:srgbClr val="000000"/>
                </a:solidFill>
                <a:latin typeface="Helios"/>
                <a:ea typeface="Helios"/>
                <a:cs typeface="Helios"/>
                <a:sym typeface="Helios"/>
              </a:rPr>
              <a:t>LI, YAN, XUE QIN, AND DAOHENG ZHU. ‘NEARSHORE SIGNIFICANT WAVE HEIGHT PREDICTION BASED ON MIC-LSTM MODEL’. EARTH SCIENCE INFORMATICS 16, NO. 4 (1 DECEMBER 2023): 3963–79. HTTPS://DOI.ORG/10.1007/S12145-023-01134-0.</a:t>
            </a:r>
          </a:p>
        </p:txBody>
      </p:sp>
      <p:sp>
        <p:nvSpPr>
          <p:cNvPr name="TextBox 5" id="5"/>
          <p:cNvSpPr txBox="true"/>
          <p:nvPr/>
        </p:nvSpPr>
        <p:spPr>
          <a:xfrm rot="0">
            <a:off x="1028700" y="5356936"/>
            <a:ext cx="9943951" cy="347472"/>
          </a:xfrm>
          <a:prstGeom prst="rect">
            <a:avLst/>
          </a:prstGeom>
        </p:spPr>
        <p:txBody>
          <a:bodyPr anchor="t" rtlCol="false" tIns="0" lIns="0" bIns="0" rIns="0">
            <a:spAutoFit/>
          </a:bodyPr>
          <a:lstStyle/>
          <a:p>
            <a:pPr algn="l">
              <a:lnSpc>
                <a:spcPts val="2709"/>
              </a:lnSpc>
              <a:spcBef>
                <a:spcPct val="0"/>
              </a:spcBef>
            </a:pPr>
            <a:r>
              <a:rPr lang="en-US" sz="2100" spc="-115">
                <a:solidFill>
                  <a:srgbClr val="000000"/>
                </a:solidFill>
                <a:latin typeface="Helios"/>
                <a:ea typeface="Helios"/>
                <a:cs typeface="Helios"/>
                <a:sym typeface="Helios"/>
              </a:rPr>
              <a:t>‘UN COMTRADE’. ACCESSED 13 OCTOBER 2024. HTTPS://COMTRADEPLUS.UN.ORG/.</a:t>
            </a:r>
          </a:p>
        </p:txBody>
      </p:sp>
      <p:sp>
        <p:nvSpPr>
          <p:cNvPr name="TextBox 6" id="6"/>
          <p:cNvSpPr txBox="true"/>
          <p:nvPr/>
        </p:nvSpPr>
        <p:spPr>
          <a:xfrm rot="0">
            <a:off x="1028700" y="6642583"/>
            <a:ext cx="17023080" cy="690372"/>
          </a:xfrm>
          <a:prstGeom prst="rect">
            <a:avLst/>
          </a:prstGeom>
        </p:spPr>
        <p:txBody>
          <a:bodyPr anchor="t" rtlCol="false" tIns="0" lIns="0" bIns="0" rIns="0">
            <a:spAutoFit/>
          </a:bodyPr>
          <a:lstStyle/>
          <a:p>
            <a:pPr algn="l">
              <a:lnSpc>
                <a:spcPts val="2709"/>
              </a:lnSpc>
              <a:spcBef>
                <a:spcPct val="0"/>
              </a:spcBef>
            </a:pPr>
            <a:r>
              <a:rPr lang="en-US" sz="2100" spc="-115">
                <a:solidFill>
                  <a:srgbClr val="000000"/>
                </a:solidFill>
                <a:latin typeface="Helios"/>
                <a:ea typeface="Helios"/>
                <a:cs typeface="Helios"/>
                <a:sym typeface="Helios"/>
              </a:rPr>
              <a:t>‘UNITED NATIONS DESINVENTAR OPEN SOURCE INITIATIVE - OFFICIAL WEBSITE’. ACCESSED 13 OCTOBER 2024. HTTPS://WWW.DESINVENTAR.NET/.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46400" y="-242930"/>
            <a:ext cx="14363813" cy="10772860"/>
          </a:xfrm>
          <a:custGeom>
            <a:avLst/>
            <a:gdLst/>
            <a:ahLst/>
            <a:cxnLst/>
            <a:rect r="r" b="b" t="t" l="l"/>
            <a:pathLst>
              <a:path h="10772860" w="14363813">
                <a:moveTo>
                  <a:pt x="0" y="0"/>
                </a:moveTo>
                <a:lnTo>
                  <a:pt x="14363814" y="0"/>
                </a:lnTo>
                <a:lnTo>
                  <a:pt x="14363814" y="10772860"/>
                </a:lnTo>
                <a:lnTo>
                  <a:pt x="0" y="10772860"/>
                </a:lnTo>
                <a:lnTo>
                  <a:pt x="0" y="0"/>
                </a:lnTo>
                <a:close/>
              </a:path>
            </a:pathLst>
          </a:custGeom>
          <a:blipFill>
            <a:blip r:embed="rId2"/>
            <a:stretch>
              <a:fillRect l="0" t="0" r="0" b="0"/>
            </a:stretch>
          </a:blipFill>
        </p:spPr>
      </p:sp>
      <p:grpSp>
        <p:nvGrpSpPr>
          <p:cNvPr name="Group 3" id="3"/>
          <p:cNvGrpSpPr/>
          <p:nvPr/>
        </p:nvGrpSpPr>
        <p:grpSpPr>
          <a:xfrm rot="0">
            <a:off x="0" y="0"/>
            <a:ext cx="4644364" cy="10287000"/>
            <a:chOff x="0" y="0"/>
            <a:chExt cx="1223207" cy="2709333"/>
          </a:xfrm>
        </p:grpSpPr>
        <p:sp>
          <p:nvSpPr>
            <p:cNvPr name="Freeform 4" id="4"/>
            <p:cNvSpPr/>
            <p:nvPr/>
          </p:nvSpPr>
          <p:spPr>
            <a:xfrm flipH="false" flipV="false" rot="0">
              <a:off x="0" y="0"/>
              <a:ext cx="1223207" cy="2709333"/>
            </a:xfrm>
            <a:custGeom>
              <a:avLst/>
              <a:gdLst/>
              <a:ahLst/>
              <a:cxnLst/>
              <a:rect r="r" b="b" t="t" l="l"/>
              <a:pathLst>
                <a:path h="2709333" w="1223207">
                  <a:moveTo>
                    <a:pt x="0" y="0"/>
                  </a:moveTo>
                  <a:lnTo>
                    <a:pt x="1223207" y="0"/>
                  </a:lnTo>
                  <a:lnTo>
                    <a:pt x="1223207" y="2709333"/>
                  </a:lnTo>
                  <a:lnTo>
                    <a:pt x="0" y="2709333"/>
                  </a:lnTo>
                  <a:close/>
                </a:path>
              </a:pathLst>
            </a:custGeom>
            <a:solidFill>
              <a:srgbClr val="F57A08"/>
            </a:solidFill>
          </p:spPr>
        </p:sp>
        <p:sp>
          <p:nvSpPr>
            <p:cNvPr name="TextBox 5" id="5"/>
            <p:cNvSpPr txBox="true"/>
            <p:nvPr/>
          </p:nvSpPr>
          <p:spPr>
            <a:xfrm>
              <a:off x="0" y="-9525"/>
              <a:ext cx="1223207" cy="2718858"/>
            </a:xfrm>
            <a:prstGeom prst="rect">
              <a:avLst/>
            </a:prstGeom>
          </p:spPr>
          <p:txBody>
            <a:bodyPr anchor="ctr" rtlCol="false" tIns="50800" lIns="50800" bIns="50800" rIns="50800"/>
            <a:lstStyle/>
            <a:p>
              <a:pPr algn="ctr">
                <a:lnSpc>
                  <a:spcPts val="1874"/>
                </a:lnSpc>
              </a:pPr>
            </a:p>
          </p:txBody>
        </p:sp>
      </p:grpSp>
      <p:grpSp>
        <p:nvGrpSpPr>
          <p:cNvPr name="Group 6" id="6"/>
          <p:cNvGrpSpPr/>
          <p:nvPr/>
        </p:nvGrpSpPr>
        <p:grpSpPr>
          <a:xfrm rot="0">
            <a:off x="2191037" y="2088314"/>
            <a:ext cx="8828385" cy="7278582"/>
            <a:chOff x="0" y="0"/>
            <a:chExt cx="2325171" cy="1916993"/>
          </a:xfrm>
        </p:grpSpPr>
        <p:sp>
          <p:nvSpPr>
            <p:cNvPr name="Freeform 7" id="7"/>
            <p:cNvSpPr/>
            <p:nvPr/>
          </p:nvSpPr>
          <p:spPr>
            <a:xfrm flipH="false" flipV="false" rot="0">
              <a:off x="0" y="0"/>
              <a:ext cx="2325171" cy="1916993"/>
            </a:xfrm>
            <a:custGeom>
              <a:avLst/>
              <a:gdLst/>
              <a:ahLst/>
              <a:cxnLst/>
              <a:rect r="r" b="b" t="t" l="l"/>
              <a:pathLst>
                <a:path h="1916993" w="2325171">
                  <a:moveTo>
                    <a:pt x="0" y="0"/>
                  </a:moveTo>
                  <a:lnTo>
                    <a:pt x="2325171" y="0"/>
                  </a:lnTo>
                  <a:lnTo>
                    <a:pt x="2325171" y="1916993"/>
                  </a:lnTo>
                  <a:lnTo>
                    <a:pt x="0" y="1916993"/>
                  </a:lnTo>
                  <a:close/>
                </a:path>
              </a:pathLst>
            </a:custGeom>
            <a:solidFill>
              <a:srgbClr val="1B1E3F"/>
            </a:solidFill>
          </p:spPr>
        </p:sp>
        <p:sp>
          <p:nvSpPr>
            <p:cNvPr name="TextBox 8" id="8"/>
            <p:cNvSpPr txBox="true"/>
            <p:nvPr/>
          </p:nvSpPr>
          <p:spPr>
            <a:xfrm>
              <a:off x="0" y="-9525"/>
              <a:ext cx="2325171" cy="1926518"/>
            </a:xfrm>
            <a:prstGeom prst="rect">
              <a:avLst/>
            </a:prstGeom>
          </p:spPr>
          <p:txBody>
            <a:bodyPr anchor="ctr" rtlCol="false" tIns="50800" lIns="50800" bIns="50800" rIns="50800"/>
            <a:lstStyle/>
            <a:p>
              <a:pPr algn="ctr">
                <a:lnSpc>
                  <a:spcPts val="1874"/>
                </a:lnSpc>
              </a:pPr>
            </a:p>
          </p:txBody>
        </p:sp>
      </p:grpSp>
      <p:sp>
        <p:nvSpPr>
          <p:cNvPr name="TextBox 9" id="9"/>
          <p:cNvSpPr txBox="true"/>
          <p:nvPr/>
        </p:nvSpPr>
        <p:spPr>
          <a:xfrm rot="0">
            <a:off x="3257720" y="4775518"/>
            <a:ext cx="6695018" cy="1907052"/>
          </a:xfrm>
          <a:prstGeom prst="rect">
            <a:avLst/>
          </a:prstGeom>
        </p:spPr>
        <p:txBody>
          <a:bodyPr anchor="t" rtlCol="false" tIns="0" lIns="0" bIns="0" rIns="0">
            <a:spAutoFit/>
          </a:bodyPr>
          <a:lstStyle/>
          <a:p>
            <a:pPr algn="l" marL="0" indent="0" lvl="0">
              <a:lnSpc>
                <a:spcPts val="13396"/>
              </a:lnSpc>
              <a:spcBef>
                <a:spcPct val="0"/>
              </a:spcBef>
            </a:pPr>
            <a:r>
              <a:rPr lang="en-US" b="true" sz="16957" strike="noStrike" u="none">
                <a:solidFill>
                  <a:srgbClr val="FFFFFF"/>
                </a:solidFill>
                <a:latin typeface="TT Bluescreens Bold"/>
                <a:ea typeface="TT Bluescreens Bold"/>
                <a:cs typeface="TT Bluescreens Bold"/>
                <a:sym typeface="TT Bluescreens Bold"/>
              </a:rPr>
              <a:t>THANK YOU</a:t>
            </a:r>
          </a:p>
        </p:txBody>
      </p:sp>
      <p:sp>
        <p:nvSpPr>
          <p:cNvPr name="Freeform 10" id="10"/>
          <p:cNvSpPr/>
          <p:nvPr/>
        </p:nvSpPr>
        <p:spPr>
          <a:xfrm flipH="false" flipV="false" rot="0">
            <a:off x="1028700" y="1028700"/>
            <a:ext cx="1104150" cy="440588"/>
          </a:xfrm>
          <a:custGeom>
            <a:avLst/>
            <a:gdLst/>
            <a:ahLst/>
            <a:cxnLst/>
            <a:rect r="r" b="b" t="t" l="l"/>
            <a:pathLst>
              <a:path h="440588" w="1104150">
                <a:moveTo>
                  <a:pt x="0" y="0"/>
                </a:moveTo>
                <a:lnTo>
                  <a:pt x="1104150" y="0"/>
                </a:lnTo>
                <a:lnTo>
                  <a:pt x="1104150" y="440588"/>
                </a:lnTo>
                <a:lnTo>
                  <a:pt x="0" y="4405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1" id="11"/>
          <p:cNvSpPr/>
          <p:nvPr/>
        </p:nvSpPr>
        <p:spPr>
          <a:xfrm>
            <a:off x="4346400" y="6411351"/>
            <a:ext cx="4517657" cy="0"/>
          </a:xfrm>
          <a:prstGeom prst="line">
            <a:avLst/>
          </a:prstGeom>
          <a:ln cap="flat" w="38100">
            <a:solidFill>
              <a:srgbClr val="F57A08"/>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21608" y="0"/>
            <a:ext cx="7766392" cy="10287000"/>
            <a:chOff x="0" y="0"/>
            <a:chExt cx="10355190" cy="13716000"/>
          </a:xfrm>
        </p:grpSpPr>
        <p:pic>
          <p:nvPicPr>
            <p:cNvPr name="Picture 3" id="3"/>
            <p:cNvPicPr>
              <a:picLocks noChangeAspect="true"/>
            </p:cNvPicPr>
            <p:nvPr/>
          </p:nvPicPr>
          <p:blipFill>
            <a:blip r:embed="rId2"/>
            <a:srcRect l="25700" t="0" r="17676" b="0"/>
            <a:stretch>
              <a:fillRect/>
            </a:stretch>
          </p:blipFill>
          <p:spPr>
            <a:xfrm flipH="false" flipV="false">
              <a:off x="0" y="0"/>
              <a:ext cx="10355190" cy="13716000"/>
            </a:xfrm>
            <a:prstGeom prst="rect">
              <a:avLst/>
            </a:prstGeom>
          </p:spPr>
        </p:pic>
      </p:grpSp>
      <p:sp>
        <p:nvSpPr>
          <p:cNvPr name="Freeform 4" id="4"/>
          <p:cNvSpPr/>
          <p:nvPr/>
        </p:nvSpPr>
        <p:spPr>
          <a:xfrm flipH="false" flipV="false" rot="0">
            <a:off x="1417314" y="1028700"/>
            <a:ext cx="1104150" cy="440588"/>
          </a:xfrm>
          <a:custGeom>
            <a:avLst/>
            <a:gdLst/>
            <a:ahLst/>
            <a:cxnLst/>
            <a:rect r="r" b="b" t="t" l="l"/>
            <a:pathLst>
              <a:path h="440588" w="1104150">
                <a:moveTo>
                  <a:pt x="0" y="0"/>
                </a:moveTo>
                <a:lnTo>
                  <a:pt x="1104150" y="0"/>
                </a:lnTo>
                <a:lnTo>
                  <a:pt x="1104150" y="440588"/>
                </a:lnTo>
                <a:lnTo>
                  <a:pt x="0" y="4405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0"/>
            <a:ext cx="1028700" cy="10287000"/>
            <a:chOff x="0" y="0"/>
            <a:chExt cx="270933" cy="2709333"/>
          </a:xfrm>
        </p:grpSpPr>
        <p:sp>
          <p:nvSpPr>
            <p:cNvPr name="Freeform 6" id="6"/>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F57A08"/>
            </a:solidFill>
          </p:spPr>
        </p:sp>
        <p:sp>
          <p:nvSpPr>
            <p:cNvPr name="TextBox 7" id="7"/>
            <p:cNvSpPr txBox="true"/>
            <p:nvPr/>
          </p:nvSpPr>
          <p:spPr>
            <a:xfrm>
              <a:off x="0" y="-9525"/>
              <a:ext cx="270933" cy="2718858"/>
            </a:xfrm>
            <a:prstGeom prst="rect">
              <a:avLst/>
            </a:prstGeom>
          </p:spPr>
          <p:txBody>
            <a:bodyPr anchor="ctr" rtlCol="false" tIns="50800" lIns="50800" bIns="50800" rIns="50800"/>
            <a:lstStyle/>
            <a:p>
              <a:pPr algn="ctr">
                <a:lnSpc>
                  <a:spcPts val="1874"/>
                </a:lnSpc>
              </a:pPr>
            </a:p>
          </p:txBody>
        </p:sp>
      </p:grpSp>
      <p:sp>
        <p:nvSpPr>
          <p:cNvPr name="AutoShape 8" id="8"/>
          <p:cNvSpPr/>
          <p:nvPr/>
        </p:nvSpPr>
        <p:spPr>
          <a:xfrm>
            <a:off x="560304" y="1028700"/>
            <a:ext cx="0" cy="4114800"/>
          </a:xfrm>
          <a:prstGeom prst="line">
            <a:avLst/>
          </a:prstGeom>
          <a:ln cap="flat" w="9525">
            <a:solidFill>
              <a:srgbClr val="000000"/>
            </a:solidFill>
            <a:prstDash val="solid"/>
            <a:headEnd type="none" len="sm" w="sm"/>
            <a:tailEnd type="none" len="sm" w="sm"/>
          </a:ln>
        </p:spPr>
      </p:sp>
      <p:sp>
        <p:nvSpPr>
          <p:cNvPr name="TextBox 9" id="9"/>
          <p:cNvSpPr txBox="true"/>
          <p:nvPr/>
        </p:nvSpPr>
        <p:spPr>
          <a:xfrm rot="0">
            <a:off x="1417314" y="5643245"/>
            <a:ext cx="7726686" cy="4386580"/>
          </a:xfrm>
          <a:prstGeom prst="rect">
            <a:avLst/>
          </a:prstGeom>
        </p:spPr>
        <p:txBody>
          <a:bodyPr anchor="t" rtlCol="false" tIns="0" lIns="0" bIns="0" rIns="0">
            <a:spAutoFit/>
          </a:bodyPr>
          <a:lstStyle/>
          <a:p>
            <a:pPr algn="just">
              <a:lnSpc>
                <a:spcPts val="2059"/>
              </a:lnSpc>
            </a:pPr>
          </a:p>
          <a:p>
            <a:pPr algn="just">
              <a:lnSpc>
                <a:spcPts val="2059"/>
              </a:lnSpc>
            </a:pPr>
            <a:r>
              <a:rPr lang="en-US" sz="1999" spc="-69">
                <a:solidFill>
                  <a:srgbClr val="1B1E3F"/>
                </a:solidFill>
                <a:latin typeface="Helios"/>
                <a:ea typeface="Helios"/>
                <a:cs typeface="Helios"/>
                <a:sym typeface="Helios"/>
              </a:rPr>
              <a:t>In today’s fast-paced yet turbulent global supply chains, unpredictable disruptions—whether due to political reasons, extreme weather, epidemic or many unforeseen events—can cause major delays and losses to the transportation industry. Thus, our solution steps in at critical moments to automatically recommend the most cost and time efficient and sustainable rerouting strategies, ensuring the smooth continuation of operations.</a:t>
            </a:r>
          </a:p>
          <a:p>
            <a:pPr algn="just">
              <a:lnSpc>
                <a:spcPts val="2059"/>
              </a:lnSpc>
            </a:pPr>
          </a:p>
          <a:p>
            <a:pPr algn="just">
              <a:lnSpc>
                <a:spcPts val="2059"/>
              </a:lnSpc>
            </a:pPr>
            <a:r>
              <a:rPr lang="en-US" sz="1999" spc="-69">
                <a:solidFill>
                  <a:srgbClr val="1B1E3F"/>
                </a:solidFill>
                <a:latin typeface="Helios"/>
                <a:ea typeface="Helios"/>
                <a:cs typeface="Helios"/>
                <a:sym typeface="Helios"/>
              </a:rPr>
              <a:t>Our project leverages cutting-edge AI tools to provide an intelligent, automated solution for identifying the best intermodal transportation methods for regional Crisis. By considering key factors such as cost, transportation time, and stability impact, our AI-powered platform ensures that businesses like PSA can make optimal logistical decisions in real-time, minimising delays and operational costs while adhering to sustainability goals.</a:t>
            </a:r>
          </a:p>
          <a:p>
            <a:pPr algn="just" marL="0" indent="0" lvl="0">
              <a:lnSpc>
                <a:spcPts val="2059"/>
              </a:lnSpc>
              <a:spcBef>
                <a:spcPct val="0"/>
              </a:spcBef>
            </a:pPr>
          </a:p>
        </p:txBody>
      </p:sp>
      <p:sp>
        <p:nvSpPr>
          <p:cNvPr name="TextBox 10" id="10"/>
          <p:cNvSpPr txBox="true"/>
          <p:nvPr/>
        </p:nvSpPr>
        <p:spPr>
          <a:xfrm rot="0">
            <a:off x="1417298" y="2588182"/>
            <a:ext cx="4834765" cy="2555318"/>
          </a:xfrm>
          <a:prstGeom prst="rect">
            <a:avLst/>
          </a:prstGeom>
        </p:spPr>
        <p:txBody>
          <a:bodyPr anchor="t" rtlCol="false" tIns="0" lIns="0" bIns="0" rIns="0">
            <a:spAutoFit/>
          </a:bodyPr>
          <a:lstStyle/>
          <a:p>
            <a:pPr algn="l" marL="0" indent="0" lvl="0">
              <a:lnSpc>
                <a:spcPts val="9433"/>
              </a:lnSpc>
            </a:pPr>
            <a:r>
              <a:rPr lang="en-US" b="true" sz="11940" strike="noStrike" u="none">
                <a:solidFill>
                  <a:srgbClr val="1B1E3F"/>
                </a:solidFill>
                <a:latin typeface="TT Bluescreens Bold"/>
                <a:ea typeface="TT Bluescreens Bold"/>
                <a:cs typeface="TT Bluescreens Bold"/>
                <a:sym typeface="TT Bluescreens Bold"/>
              </a:rPr>
              <a:t>ABOUT OUR PROJECT</a:t>
            </a:r>
          </a:p>
        </p:txBody>
      </p:sp>
      <p:sp>
        <p:nvSpPr>
          <p:cNvPr name="TextBox 11" id="11"/>
          <p:cNvSpPr txBox="true"/>
          <p:nvPr/>
        </p:nvSpPr>
        <p:spPr>
          <a:xfrm rot="0">
            <a:off x="1417298" y="4974320"/>
            <a:ext cx="8329788" cy="475130"/>
          </a:xfrm>
          <a:prstGeom prst="rect">
            <a:avLst/>
          </a:prstGeom>
        </p:spPr>
        <p:txBody>
          <a:bodyPr anchor="t" rtlCol="false" tIns="0" lIns="0" bIns="0" rIns="0">
            <a:spAutoFit/>
          </a:bodyPr>
          <a:lstStyle/>
          <a:p>
            <a:pPr algn="just" marL="0" indent="0" lvl="0">
              <a:lnSpc>
                <a:spcPts val="3582"/>
              </a:lnSpc>
              <a:spcBef>
                <a:spcPct val="0"/>
              </a:spcBef>
            </a:pPr>
            <a:r>
              <a:rPr lang="en-US" sz="3477" i="true" spc="-121">
                <a:solidFill>
                  <a:srgbClr val="F57A08"/>
                </a:solidFill>
                <a:latin typeface="Helios Italics"/>
                <a:ea typeface="Helios Italics"/>
                <a:cs typeface="Helios Italics"/>
                <a:sym typeface="Helios Italics"/>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3959" y="1028700"/>
            <a:ext cx="1104150" cy="440588"/>
          </a:xfrm>
          <a:custGeom>
            <a:avLst/>
            <a:gdLst/>
            <a:ahLst/>
            <a:cxnLst/>
            <a:rect r="r" b="b" t="t" l="l"/>
            <a:pathLst>
              <a:path h="440588" w="1104150">
                <a:moveTo>
                  <a:pt x="0" y="0"/>
                </a:moveTo>
                <a:lnTo>
                  <a:pt x="1104149" y="0"/>
                </a:lnTo>
                <a:lnTo>
                  <a:pt x="1104149" y="440588"/>
                </a:lnTo>
                <a:lnTo>
                  <a:pt x="0" y="440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1028700" cy="10287000"/>
            <a:chOff x="0" y="0"/>
            <a:chExt cx="270933" cy="2709333"/>
          </a:xfrm>
        </p:grpSpPr>
        <p:sp>
          <p:nvSpPr>
            <p:cNvPr name="Freeform 4" id="4"/>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F57A08"/>
            </a:solidFill>
          </p:spPr>
        </p:sp>
        <p:sp>
          <p:nvSpPr>
            <p:cNvPr name="TextBox 5" id="5"/>
            <p:cNvSpPr txBox="true"/>
            <p:nvPr/>
          </p:nvSpPr>
          <p:spPr>
            <a:xfrm>
              <a:off x="0" y="-9525"/>
              <a:ext cx="270933" cy="2718858"/>
            </a:xfrm>
            <a:prstGeom prst="rect">
              <a:avLst/>
            </a:prstGeom>
          </p:spPr>
          <p:txBody>
            <a:bodyPr anchor="ctr" rtlCol="false" tIns="50800" lIns="50800" bIns="50800" rIns="50800"/>
            <a:lstStyle/>
            <a:p>
              <a:pPr algn="ctr">
                <a:lnSpc>
                  <a:spcPts val="1874"/>
                </a:lnSpc>
              </a:pPr>
            </a:p>
          </p:txBody>
        </p:sp>
      </p:grpSp>
      <p:sp>
        <p:nvSpPr>
          <p:cNvPr name="AutoShape 6" id="6"/>
          <p:cNvSpPr/>
          <p:nvPr/>
        </p:nvSpPr>
        <p:spPr>
          <a:xfrm>
            <a:off x="560304" y="1028700"/>
            <a:ext cx="0" cy="4114800"/>
          </a:xfrm>
          <a:prstGeom prst="line">
            <a:avLst/>
          </a:prstGeom>
          <a:ln cap="flat" w="9525">
            <a:solidFill>
              <a:srgbClr val="D4EDF4"/>
            </a:solidFill>
            <a:prstDash val="solid"/>
            <a:headEnd type="none" len="sm" w="sm"/>
            <a:tailEnd type="none" len="sm" w="sm"/>
          </a:ln>
        </p:spPr>
      </p:sp>
      <p:sp>
        <p:nvSpPr>
          <p:cNvPr name="Freeform 7" id="7"/>
          <p:cNvSpPr/>
          <p:nvPr/>
        </p:nvSpPr>
        <p:spPr>
          <a:xfrm flipH="false" flipV="false" rot="0">
            <a:off x="1366818" y="1762271"/>
            <a:ext cx="1298431" cy="1298431"/>
          </a:xfrm>
          <a:custGeom>
            <a:avLst/>
            <a:gdLst/>
            <a:ahLst/>
            <a:cxnLst/>
            <a:rect r="r" b="b" t="t" l="l"/>
            <a:pathLst>
              <a:path h="1298431" w="1298431">
                <a:moveTo>
                  <a:pt x="0" y="0"/>
                </a:moveTo>
                <a:lnTo>
                  <a:pt x="1298431" y="0"/>
                </a:lnTo>
                <a:lnTo>
                  <a:pt x="1298431" y="1298431"/>
                </a:lnTo>
                <a:lnTo>
                  <a:pt x="0" y="1298431"/>
                </a:lnTo>
                <a:lnTo>
                  <a:pt x="0" y="0"/>
                </a:lnTo>
                <a:close/>
              </a:path>
            </a:pathLst>
          </a:custGeom>
          <a:blipFill>
            <a:blip r:embed="rId4"/>
            <a:stretch>
              <a:fillRect l="0" t="0" r="0" b="0"/>
            </a:stretch>
          </a:blipFill>
        </p:spPr>
      </p:sp>
      <p:sp>
        <p:nvSpPr>
          <p:cNvPr name="Freeform 8" id="8"/>
          <p:cNvSpPr/>
          <p:nvPr/>
        </p:nvSpPr>
        <p:spPr>
          <a:xfrm flipH="false" flipV="false" rot="0">
            <a:off x="8761239" y="1834029"/>
            <a:ext cx="1340535" cy="1340535"/>
          </a:xfrm>
          <a:custGeom>
            <a:avLst/>
            <a:gdLst/>
            <a:ahLst/>
            <a:cxnLst/>
            <a:rect r="r" b="b" t="t" l="l"/>
            <a:pathLst>
              <a:path h="1340535" w="1340535">
                <a:moveTo>
                  <a:pt x="0" y="0"/>
                </a:moveTo>
                <a:lnTo>
                  <a:pt x="1340535" y="0"/>
                </a:lnTo>
                <a:lnTo>
                  <a:pt x="1340535" y="1340534"/>
                </a:lnTo>
                <a:lnTo>
                  <a:pt x="0" y="1340534"/>
                </a:lnTo>
                <a:lnTo>
                  <a:pt x="0" y="0"/>
                </a:lnTo>
                <a:close/>
              </a:path>
            </a:pathLst>
          </a:custGeom>
          <a:blipFill>
            <a:blip r:embed="rId5"/>
            <a:stretch>
              <a:fillRect l="0" t="0" r="0" b="0"/>
            </a:stretch>
          </a:blipFill>
        </p:spPr>
      </p:sp>
      <p:sp>
        <p:nvSpPr>
          <p:cNvPr name="Freeform 9" id="9"/>
          <p:cNvSpPr/>
          <p:nvPr/>
        </p:nvSpPr>
        <p:spPr>
          <a:xfrm flipH="false" flipV="false" rot="0">
            <a:off x="1435297" y="5836256"/>
            <a:ext cx="1229952" cy="1229952"/>
          </a:xfrm>
          <a:custGeom>
            <a:avLst/>
            <a:gdLst/>
            <a:ahLst/>
            <a:cxnLst/>
            <a:rect r="r" b="b" t="t" l="l"/>
            <a:pathLst>
              <a:path h="1229952" w="1229952">
                <a:moveTo>
                  <a:pt x="0" y="0"/>
                </a:moveTo>
                <a:lnTo>
                  <a:pt x="1229952" y="0"/>
                </a:lnTo>
                <a:lnTo>
                  <a:pt x="1229952" y="1229952"/>
                </a:lnTo>
                <a:lnTo>
                  <a:pt x="0" y="1229952"/>
                </a:lnTo>
                <a:lnTo>
                  <a:pt x="0" y="0"/>
                </a:lnTo>
                <a:close/>
              </a:path>
            </a:pathLst>
          </a:custGeom>
          <a:blipFill>
            <a:blip r:embed="rId6"/>
            <a:stretch>
              <a:fillRect l="0" t="0" r="0" b="0"/>
            </a:stretch>
          </a:blipFill>
        </p:spPr>
      </p:sp>
      <p:sp>
        <p:nvSpPr>
          <p:cNvPr name="Freeform 10" id="10"/>
          <p:cNvSpPr/>
          <p:nvPr/>
        </p:nvSpPr>
        <p:spPr>
          <a:xfrm flipH="false" flipV="false" rot="0">
            <a:off x="8761239" y="5621873"/>
            <a:ext cx="1229952" cy="1229952"/>
          </a:xfrm>
          <a:custGeom>
            <a:avLst/>
            <a:gdLst/>
            <a:ahLst/>
            <a:cxnLst/>
            <a:rect r="r" b="b" t="t" l="l"/>
            <a:pathLst>
              <a:path h="1229952" w="1229952">
                <a:moveTo>
                  <a:pt x="0" y="0"/>
                </a:moveTo>
                <a:lnTo>
                  <a:pt x="1229952" y="0"/>
                </a:lnTo>
                <a:lnTo>
                  <a:pt x="1229952" y="1229952"/>
                </a:lnTo>
                <a:lnTo>
                  <a:pt x="0" y="1229952"/>
                </a:lnTo>
                <a:lnTo>
                  <a:pt x="0" y="0"/>
                </a:lnTo>
                <a:close/>
              </a:path>
            </a:pathLst>
          </a:custGeom>
          <a:blipFill>
            <a:blip r:embed="rId7"/>
            <a:stretch>
              <a:fillRect l="0" t="0" r="0" b="0"/>
            </a:stretch>
          </a:blipFill>
        </p:spPr>
      </p:sp>
      <p:grpSp>
        <p:nvGrpSpPr>
          <p:cNvPr name="Group 11" id="11"/>
          <p:cNvGrpSpPr/>
          <p:nvPr/>
        </p:nvGrpSpPr>
        <p:grpSpPr>
          <a:xfrm rot="0">
            <a:off x="3027409" y="2359346"/>
            <a:ext cx="4562284" cy="701356"/>
            <a:chOff x="0" y="0"/>
            <a:chExt cx="1201589" cy="184719"/>
          </a:xfrm>
        </p:grpSpPr>
        <p:sp>
          <p:nvSpPr>
            <p:cNvPr name="Freeform 12" id="12"/>
            <p:cNvSpPr/>
            <p:nvPr/>
          </p:nvSpPr>
          <p:spPr>
            <a:xfrm flipH="false" flipV="false" rot="0">
              <a:off x="0" y="0"/>
              <a:ext cx="1201589" cy="184719"/>
            </a:xfrm>
            <a:custGeom>
              <a:avLst/>
              <a:gdLst/>
              <a:ahLst/>
              <a:cxnLst/>
              <a:rect r="r" b="b" t="t" l="l"/>
              <a:pathLst>
                <a:path h="184719" w="1201589">
                  <a:moveTo>
                    <a:pt x="86544" y="0"/>
                  </a:moveTo>
                  <a:lnTo>
                    <a:pt x="1115045" y="0"/>
                  </a:lnTo>
                  <a:cubicBezTo>
                    <a:pt x="1137998" y="0"/>
                    <a:pt x="1160011" y="9118"/>
                    <a:pt x="1176241" y="25348"/>
                  </a:cubicBezTo>
                  <a:cubicBezTo>
                    <a:pt x="1192471" y="41578"/>
                    <a:pt x="1201589" y="63591"/>
                    <a:pt x="1201589" y="86544"/>
                  </a:cubicBezTo>
                  <a:lnTo>
                    <a:pt x="1201589" y="98175"/>
                  </a:lnTo>
                  <a:cubicBezTo>
                    <a:pt x="1201589" y="145972"/>
                    <a:pt x="1162842" y="184719"/>
                    <a:pt x="1115045" y="184719"/>
                  </a:cubicBezTo>
                  <a:lnTo>
                    <a:pt x="86544" y="184719"/>
                  </a:lnTo>
                  <a:cubicBezTo>
                    <a:pt x="38747" y="184719"/>
                    <a:pt x="0" y="145972"/>
                    <a:pt x="0" y="98175"/>
                  </a:cubicBezTo>
                  <a:lnTo>
                    <a:pt x="0" y="86544"/>
                  </a:lnTo>
                  <a:cubicBezTo>
                    <a:pt x="0" y="38747"/>
                    <a:pt x="38747" y="0"/>
                    <a:pt x="86544" y="0"/>
                  </a:cubicBezTo>
                  <a:close/>
                </a:path>
              </a:pathLst>
            </a:custGeom>
            <a:solidFill>
              <a:srgbClr val="1B1E3F"/>
            </a:solidFill>
          </p:spPr>
        </p:sp>
        <p:sp>
          <p:nvSpPr>
            <p:cNvPr name="TextBox 13" id="13"/>
            <p:cNvSpPr txBox="true"/>
            <p:nvPr/>
          </p:nvSpPr>
          <p:spPr>
            <a:xfrm>
              <a:off x="0" y="-9525"/>
              <a:ext cx="1201589" cy="194244"/>
            </a:xfrm>
            <a:prstGeom prst="rect">
              <a:avLst/>
            </a:prstGeom>
          </p:spPr>
          <p:txBody>
            <a:bodyPr anchor="ctr" rtlCol="false" tIns="50800" lIns="50800" bIns="50800" rIns="50800"/>
            <a:lstStyle/>
            <a:p>
              <a:pPr algn="ctr">
                <a:lnSpc>
                  <a:spcPts val="1874"/>
                </a:lnSpc>
              </a:pPr>
            </a:p>
          </p:txBody>
        </p:sp>
      </p:grpSp>
      <p:sp>
        <p:nvSpPr>
          <p:cNvPr name="TextBox 14" id="14"/>
          <p:cNvSpPr txBox="true"/>
          <p:nvPr/>
        </p:nvSpPr>
        <p:spPr>
          <a:xfrm rot="0">
            <a:off x="3183460" y="7231517"/>
            <a:ext cx="4406234" cy="1693172"/>
          </a:xfrm>
          <a:prstGeom prst="rect">
            <a:avLst/>
          </a:prstGeom>
        </p:spPr>
        <p:txBody>
          <a:bodyPr anchor="t" rtlCol="false" tIns="0" lIns="0" bIns="0" rIns="0">
            <a:spAutoFit/>
          </a:bodyPr>
          <a:lstStyle/>
          <a:p>
            <a:pPr algn="l" marL="0" indent="0" lvl="0">
              <a:lnSpc>
                <a:spcPts val="2629"/>
              </a:lnSpc>
              <a:spcBef>
                <a:spcPct val="0"/>
              </a:spcBef>
            </a:pPr>
            <a:r>
              <a:rPr lang="en-US" sz="2552">
                <a:solidFill>
                  <a:srgbClr val="2A2E30"/>
                </a:solidFill>
                <a:latin typeface="Helios"/>
                <a:ea typeface="Helios"/>
                <a:cs typeface="Helios"/>
                <a:sym typeface="Helios"/>
              </a:rPr>
              <a:t>We are able to run for multivariable simulations in response to the world with more complex supply chain insecurity.</a:t>
            </a:r>
          </a:p>
        </p:txBody>
      </p:sp>
      <p:grpSp>
        <p:nvGrpSpPr>
          <p:cNvPr name="Group 15" id="15"/>
          <p:cNvGrpSpPr/>
          <p:nvPr/>
        </p:nvGrpSpPr>
        <p:grpSpPr>
          <a:xfrm rot="0">
            <a:off x="3074824" y="6138881"/>
            <a:ext cx="4562284" cy="712944"/>
            <a:chOff x="0" y="0"/>
            <a:chExt cx="1201589" cy="187771"/>
          </a:xfrm>
        </p:grpSpPr>
        <p:sp>
          <p:nvSpPr>
            <p:cNvPr name="Freeform 16" id="16"/>
            <p:cNvSpPr/>
            <p:nvPr/>
          </p:nvSpPr>
          <p:spPr>
            <a:xfrm flipH="false" flipV="false" rot="0">
              <a:off x="0" y="0"/>
              <a:ext cx="1201589" cy="187771"/>
            </a:xfrm>
            <a:custGeom>
              <a:avLst/>
              <a:gdLst/>
              <a:ahLst/>
              <a:cxnLst/>
              <a:rect r="r" b="b" t="t" l="l"/>
              <a:pathLst>
                <a:path h="187771" w="1201589">
                  <a:moveTo>
                    <a:pt x="86544" y="0"/>
                  </a:moveTo>
                  <a:lnTo>
                    <a:pt x="1115045" y="0"/>
                  </a:lnTo>
                  <a:cubicBezTo>
                    <a:pt x="1137998" y="0"/>
                    <a:pt x="1160011" y="9118"/>
                    <a:pt x="1176241" y="25348"/>
                  </a:cubicBezTo>
                  <a:cubicBezTo>
                    <a:pt x="1192471" y="41578"/>
                    <a:pt x="1201589" y="63591"/>
                    <a:pt x="1201589" y="86544"/>
                  </a:cubicBezTo>
                  <a:lnTo>
                    <a:pt x="1201589" y="101227"/>
                  </a:lnTo>
                  <a:cubicBezTo>
                    <a:pt x="1201589" y="149024"/>
                    <a:pt x="1162842" y="187771"/>
                    <a:pt x="1115045" y="187771"/>
                  </a:cubicBezTo>
                  <a:lnTo>
                    <a:pt x="86544" y="187771"/>
                  </a:lnTo>
                  <a:cubicBezTo>
                    <a:pt x="38747" y="187771"/>
                    <a:pt x="0" y="149024"/>
                    <a:pt x="0" y="101227"/>
                  </a:cubicBezTo>
                  <a:lnTo>
                    <a:pt x="0" y="86544"/>
                  </a:lnTo>
                  <a:cubicBezTo>
                    <a:pt x="0" y="38747"/>
                    <a:pt x="38747" y="0"/>
                    <a:pt x="86544" y="0"/>
                  </a:cubicBezTo>
                  <a:close/>
                </a:path>
              </a:pathLst>
            </a:custGeom>
            <a:solidFill>
              <a:srgbClr val="1B1E3F"/>
            </a:solidFill>
          </p:spPr>
        </p:sp>
        <p:sp>
          <p:nvSpPr>
            <p:cNvPr name="TextBox 17" id="17"/>
            <p:cNvSpPr txBox="true"/>
            <p:nvPr/>
          </p:nvSpPr>
          <p:spPr>
            <a:xfrm>
              <a:off x="0" y="-9525"/>
              <a:ext cx="1201589" cy="197296"/>
            </a:xfrm>
            <a:prstGeom prst="rect">
              <a:avLst/>
            </a:prstGeom>
          </p:spPr>
          <p:txBody>
            <a:bodyPr anchor="ctr" rtlCol="false" tIns="50800" lIns="50800" bIns="50800" rIns="50800"/>
            <a:lstStyle/>
            <a:p>
              <a:pPr algn="ctr">
                <a:lnSpc>
                  <a:spcPts val="1874"/>
                </a:lnSpc>
              </a:pPr>
            </a:p>
          </p:txBody>
        </p:sp>
      </p:grpSp>
      <p:sp>
        <p:nvSpPr>
          <p:cNvPr name="TextBox 18" id="18"/>
          <p:cNvSpPr txBox="true"/>
          <p:nvPr/>
        </p:nvSpPr>
        <p:spPr>
          <a:xfrm rot="0">
            <a:off x="3191005" y="6327782"/>
            <a:ext cx="4329923" cy="373280"/>
          </a:xfrm>
          <a:prstGeom prst="rect">
            <a:avLst/>
          </a:prstGeom>
        </p:spPr>
        <p:txBody>
          <a:bodyPr anchor="t" rtlCol="false" tIns="0" lIns="0" bIns="0" rIns="0">
            <a:spAutoFit/>
          </a:bodyPr>
          <a:lstStyle/>
          <a:p>
            <a:pPr algn="ctr" marL="0" indent="0" lvl="0">
              <a:lnSpc>
                <a:spcPts val="2810"/>
              </a:lnSpc>
              <a:spcBef>
                <a:spcPct val="0"/>
              </a:spcBef>
            </a:pPr>
            <a:r>
              <a:rPr lang="en-US" b="true" sz="2728">
                <a:solidFill>
                  <a:srgbClr val="FFFFFF"/>
                </a:solidFill>
                <a:latin typeface="Helios Bold"/>
                <a:ea typeface="Helios Bold"/>
                <a:cs typeface="Helios Bold"/>
                <a:sym typeface="Helios Bold"/>
              </a:rPr>
              <a:t>Multivariable</a:t>
            </a:r>
            <a:r>
              <a:rPr lang="en-US" b="true" sz="2728">
                <a:solidFill>
                  <a:srgbClr val="FFFFFF"/>
                </a:solidFill>
                <a:latin typeface="Helios Bold"/>
                <a:ea typeface="Helios Bold"/>
                <a:cs typeface="Helios Bold"/>
                <a:sym typeface="Helios Bold"/>
              </a:rPr>
              <a:t> simulation</a:t>
            </a:r>
          </a:p>
        </p:txBody>
      </p:sp>
      <p:sp>
        <p:nvSpPr>
          <p:cNvPr name="TextBox 19" id="19"/>
          <p:cNvSpPr txBox="true"/>
          <p:nvPr/>
        </p:nvSpPr>
        <p:spPr>
          <a:xfrm rot="0">
            <a:off x="10529814" y="3400866"/>
            <a:ext cx="4428695" cy="2085506"/>
          </a:xfrm>
          <a:prstGeom prst="rect">
            <a:avLst/>
          </a:prstGeom>
        </p:spPr>
        <p:txBody>
          <a:bodyPr anchor="t" rtlCol="false" tIns="0" lIns="0" bIns="0" rIns="0">
            <a:spAutoFit/>
          </a:bodyPr>
          <a:lstStyle/>
          <a:p>
            <a:pPr algn="l" marL="0" indent="0" lvl="0">
              <a:lnSpc>
                <a:spcPts val="2705"/>
              </a:lnSpc>
              <a:spcBef>
                <a:spcPct val="0"/>
              </a:spcBef>
            </a:pPr>
            <a:r>
              <a:rPr lang="en-US" sz="2626">
                <a:solidFill>
                  <a:srgbClr val="2A2E30"/>
                </a:solidFill>
                <a:latin typeface="Helios"/>
                <a:ea typeface="Helios"/>
                <a:cs typeface="Helios"/>
                <a:sym typeface="Helios"/>
              </a:rPr>
              <a:t>Our simulation evaluates the cost ,time and environmental impacts to recommend the most efficient and sustainable routes in quick response to crisis.</a:t>
            </a:r>
          </a:p>
        </p:txBody>
      </p:sp>
      <p:sp>
        <p:nvSpPr>
          <p:cNvPr name="TextBox 20" id="20"/>
          <p:cNvSpPr txBox="true"/>
          <p:nvPr/>
        </p:nvSpPr>
        <p:spPr>
          <a:xfrm rot="0">
            <a:off x="3881429" y="544502"/>
            <a:ext cx="11294372" cy="1362584"/>
          </a:xfrm>
          <a:prstGeom prst="rect">
            <a:avLst/>
          </a:prstGeom>
        </p:spPr>
        <p:txBody>
          <a:bodyPr anchor="t" rtlCol="false" tIns="0" lIns="0" bIns="0" rIns="0">
            <a:spAutoFit/>
          </a:bodyPr>
          <a:lstStyle/>
          <a:p>
            <a:pPr algn="ctr" marL="0" indent="0" lvl="0">
              <a:lnSpc>
                <a:spcPts val="9401"/>
              </a:lnSpc>
              <a:spcBef>
                <a:spcPct val="0"/>
              </a:spcBef>
            </a:pPr>
            <a:r>
              <a:rPr lang="en-US" b="true" sz="11900" spc="-238">
                <a:solidFill>
                  <a:srgbClr val="2A2E30"/>
                </a:solidFill>
                <a:latin typeface="TT Bluescreens Bold"/>
                <a:ea typeface="TT Bluescreens Bold"/>
                <a:cs typeface="TT Bluescreens Bold"/>
                <a:sym typeface="TT Bluescreens Bold"/>
              </a:rPr>
              <a:t>Implementation</a:t>
            </a:r>
          </a:p>
        </p:txBody>
      </p:sp>
      <p:grpSp>
        <p:nvGrpSpPr>
          <p:cNvPr name="Group 21" id="21"/>
          <p:cNvGrpSpPr/>
          <p:nvPr/>
        </p:nvGrpSpPr>
        <p:grpSpPr>
          <a:xfrm rot="0">
            <a:off x="10413388" y="6138881"/>
            <a:ext cx="4990748" cy="712944"/>
            <a:chOff x="0" y="0"/>
            <a:chExt cx="1314436" cy="187771"/>
          </a:xfrm>
        </p:grpSpPr>
        <p:sp>
          <p:nvSpPr>
            <p:cNvPr name="Freeform 22" id="22"/>
            <p:cNvSpPr/>
            <p:nvPr/>
          </p:nvSpPr>
          <p:spPr>
            <a:xfrm flipH="false" flipV="false" rot="0">
              <a:off x="0" y="0"/>
              <a:ext cx="1314436" cy="187771"/>
            </a:xfrm>
            <a:custGeom>
              <a:avLst/>
              <a:gdLst/>
              <a:ahLst/>
              <a:cxnLst/>
              <a:rect r="r" b="b" t="t" l="l"/>
              <a:pathLst>
                <a:path h="187771" w="1314436">
                  <a:moveTo>
                    <a:pt x="79114" y="0"/>
                  </a:moveTo>
                  <a:lnTo>
                    <a:pt x="1235322" y="0"/>
                  </a:lnTo>
                  <a:cubicBezTo>
                    <a:pt x="1256304" y="0"/>
                    <a:pt x="1276427" y="8335"/>
                    <a:pt x="1291264" y="23172"/>
                  </a:cubicBezTo>
                  <a:cubicBezTo>
                    <a:pt x="1306101" y="38009"/>
                    <a:pt x="1314436" y="58132"/>
                    <a:pt x="1314436" y="79114"/>
                  </a:cubicBezTo>
                  <a:lnTo>
                    <a:pt x="1314436" y="108657"/>
                  </a:lnTo>
                  <a:cubicBezTo>
                    <a:pt x="1314436" y="129640"/>
                    <a:pt x="1306101" y="149763"/>
                    <a:pt x="1291264" y="164599"/>
                  </a:cubicBezTo>
                  <a:cubicBezTo>
                    <a:pt x="1276427" y="179436"/>
                    <a:pt x="1256304" y="187771"/>
                    <a:pt x="1235322" y="187771"/>
                  </a:cubicBezTo>
                  <a:lnTo>
                    <a:pt x="79114" y="187771"/>
                  </a:lnTo>
                  <a:cubicBezTo>
                    <a:pt x="58132" y="187771"/>
                    <a:pt x="38009" y="179436"/>
                    <a:pt x="23172" y="164599"/>
                  </a:cubicBezTo>
                  <a:cubicBezTo>
                    <a:pt x="8335" y="149763"/>
                    <a:pt x="0" y="129640"/>
                    <a:pt x="0" y="108657"/>
                  </a:cubicBezTo>
                  <a:lnTo>
                    <a:pt x="0" y="79114"/>
                  </a:lnTo>
                  <a:cubicBezTo>
                    <a:pt x="0" y="58132"/>
                    <a:pt x="8335" y="38009"/>
                    <a:pt x="23172" y="23172"/>
                  </a:cubicBezTo>
                  <a:cubicBezTo>
                    <a:pt x="38009" y="8335"/>
                    <a:pt x="58132" y="0"/>
                    <a:pt x="79114" y="0"/>
                  </a:cubicBezTo>
                  <a:close/>
                </a:path>
              </a:pathLst>
            </a:custGeom>
            <a:solidFill>
              <a:srgbClr val="1B1E3F"/>
            </a:solidFill>
          </p:spPr>
        </p:sp>
        <p:sp>
          <p:nvSpPr>
            <p:cNvPr name="TextBox 23" id="23"/>
            <p:cNvSpPr txBox="true"/>
            <p:nvPr/>
          </p:nvSpPr>
          <p:spPr>
            <a:xfrm>
              <a:off x="0" y="-9525"/>
              <a:ext cx="1314436" cy="197296"/>
            </a:xfrm>
            <a:prstGeom prst="rect">
              <a:avLst/>
            </a:prstGeom>
          </p:spPr>
          <p:txBody>
            <a:bodyPr anchor="ctr" rtlCol="false" tIns="50800" lIns="50800" bIns="50800" rIns="50800"/>
            <a:lstStyle/>
            <a:p>
              <a:pPr algn="ctr">
                <a:lnSpc>
                  <a:spcPts val="1874"/>
                </a:lnSpc>
              </a:pPr>
            </a:p>
          </p:txBody>
        </p:sp>
      </p:grpSp>
      <p:sp>
        <p:nvSpPr>
          <p:cNvPr name="TextBox 24" id="24"/>
          <p:cNvSpPr txBox="true"/>
          <p:nvPr/>
        </p:nvSpPr>
        <p:spPr>
          <a:xfrm rot="0">
            <a:off x="10396225" y="6311001"/>
            <a:ext cx="5007910" cy="373280"/>
          </a:xfrm>
          <a:prstGeom prst="rect">
            <a:avLst/>
          </a:prstGeom>
        </p:spPr>
        <p:txBody>
          <a:bodyPr anchor="t" rtlCol="false" tIns="0" lIns="0" bIns="0" rIns="0">
            <a:spAutoFit/>
          </a:bodyPr>
          <a:lstStyle/>
          <a:p>
            <a:pPr algn="ctr" marL="0" indent="0" lvl="0">
              <a:lnSpc>
                <a:spcPts val="2810"/>
              </a:lnSpc>
              <a:spcBef>
                <a:spcPct val="0"/>
              </a:spcBef>
            </a:pPr>
            <a:r>
              <a:rPr lang="en-US" b="true" sz="2728">
                <a:solidFill>
                  <a:srgbClr val="FFFFFF"/>
                </a:solidFill>
                <a:latin typeface="Helios Bold"/>
                <a:ea typeface="Helios Bold"/>
                <a:cs typeface="Helios Bold"/>
                <a:sym typeface="Helios Bold"/>
              </a:rPr>
              <a:t>Response Evaluation</a:t>
            </a:r>
          </a:p>
        </p:txBody>
      </p:sp>
      <p:sp>
        <p:nvSpPr>
          <p:cNvPr name="TextBox 25" id="25"/>
          <p:cNvSpPr txBox="true"/>
          <p:nvPr/>
        </p:nvSpPr>
        <p:spPr>
          <a:xfrm rot="0">
            <a:off x="10496237" y="7231517"/>
            <a:ext cx="4362262" cy="1399715"/>
          </a:xfrm>
          <a:prstGeom prst="rect">
            <a:avLst/>
          </a:prstGeom>
        </p:spPr>
        <p:txBody>
          <a:bodyPr anchor="t" rtlCol="false" tIns="0" lIns="0" bIns="0" rIns="0">
            <a:spAutoFit/>
          </a:bodyPr>
          <a:lstStyle/>
          <a:p>
            <a:pPr algn="l" marL="0" indent="0" lvl="0">
              <a:lnSpc>
                <a:spcPts val="2705"/>
              </a:lnSpc>
              <a:spcBef>
                <a:spcPct val="0"/>
              </a:spcBef>
            </a:pPr>
            <a:r>
              <a:rPr lang="en-US" sz="2626">
                <a:solidFill>
                  <a:srgbClr val="2A2E30"/>
                </a:solidFill>
                <a:latin typeface="Helios"/>
                <a:ea typeface="Helios"/>
                <a:cs typeface="Helios"/>
                <a:sym typeface="Helios"/>
              </a:rPr>
              <a:t>We utilise AI to evaluate the best strategy and offer insights to facilitate business decision making process.</a:t>
            </a:r>
          </a:p>
        </p:txBody>
      </p:sp>
      <p:sp>
        <p:nvSpPr>
          <p:cNvPr name="TextBox 26" id="26"/>
          <p:cNvSpPr txBox="true"/>
          <p:nvPr/>
        </p:nvSpPr>
        <p:spPr>
          <a:xfrm rot="0">
            <a:off x="3465349" y="2533240"/>
            <a:ext cx="3508993" cy="382143"/>
          </a:xfrm>
          <a:prstGeom prst="rect">
            <a:avLst/>
          </a:prstGeom>
        </p:spPr>
        <p:txBody>
          <a:bodyPr anchor="t" rtlCol="false" tIns="0" lIns="0" bIns="0" rIns="0">
            <a:spAutoFit/>
          </a:bodyPr>
          <a:lstStyle/>
          <a:p>
            <a:pPr algn="ctr" marL="0" indent="0" lvl="0">
              <a:lnSpc>
                <a:spcPts val="2781"/>
              </a:lnSpc>
              <a:spcBef>
                <a:spcPct val="0"/>
              </a:spcBef>
            </a:pPr>
            <a:r>
              <a:rPr lang="en-US" b="true" sz="2700">
                <a:solidFill>
                  <a:srgbClr val="FFFFFF"/>
                </a:solidFill>
                <a:latin typeface="Helios Bold"/>
                <a:ea typeface="Helios Bold"/>
                <a:cs typeface="Helios Bold"/>
                <a:sym typeface="Helios Bold"/>
              </a:rPr>
              <a:t>AI-driven solution</a:t>
            </a:r>
          </a:p>
        </p:txBody>
      </p:sp>
      <p:sp>
        <p:nvSpPr>
          <p:cNvPr name="TextBox 27" id="27"/>
          <p:cNvSpPr txBox="true"/>
          <p:nvPr/>
        </p:nvSpPr>
        <p:spPr>
          <a:xfrm rot="0">
            <a:off x="3027409" y="3400866"/>
            <a:ext cx="4986724" cy="1742611"/>
          </a:xfrm>
          <a:prstGeom prst="rect">
            <a:avLst/>
          </a:prstGeom>
        </p:spPr>
        <p:txBody>
          <a:bodyPr anchor="t" rtlCol="false" tIns="0" lIns="0" bIns="0" rIns="0">
            <a:spAutoFit/>
          </a:bodyPr>
          <a:lstStyle/>
          <a:p>
            <a:pPr algn="l" marL="0" indent="0" lvl="0">
              <a:lnSpc>
                <a:spcPts val="2705"/>
              </a:lnSpc>
              <a:spcBef>
                <a:spcPct val="0"/>
              </a:spcBef>
            </a:pPr>
            <a:r>
              <a:rPr lang="en-US" sz="2626">
                <a:solidFill>
                  <a:srgbClr val="2A2E30"/>
                </a:solidFill>
                <a:latin typeface="Helios"/>
                <a:ea typeface="Helios"/>
                <a:cs typeface="Helios"/>
                <a:sym typeface="Helios"/>
              </a:rPr>
              <a:t>To tackle potential  crisies or disruptions, our simulation provides four possible solutions for users to choose from, including an optimal strategy.</a:t>
            </a:r>
          </a:p>
        </p:txBody>
      </p:sp>
      <p:grpSp>
        <p:nvGrpSpPr>
          <p:cNvPr name="Group 28" id="28"/>
          <p:cNvGrpSpPr/>
          <p:nvPr/>
        </p:nvGrpSpPr>
        <p:grpSpPr>
          <a:xfrm rot="0">
            <a:off x="10396225" y="2359346"/>
            <a:ext cx="4562284" cy="701356"/>
            <a:chOff x="0" y="0"/>
            <a:chExt cx="1201589" cy="184719"/>
          </a:xfrm>
        </p:grpSpPr>
        <p:sp>
          <p:nvSpPr>
            <p:cNvPr name="Freeform 29" id="29"/>
            <p:cNvSpPr/>
            <p:nvPr/>
          </p:nvSpPr>
          <p:spPr>
            <a:xfrm flipH="false" flipV="false" rot="0">
              <a:off x="0" y="0"/>
              <a:ext cx="1201589" cy="184719"/>
            </a:xfrm>
            <a:custGeom>
              <a:avLst/>
              <a:gdLst/>
              <a:ahLst/>
              <a:cxnLst/>
              <a:rect r="r" b="b" t="t" l="l"/>
              <a:pathLst>
                <a:path h="184719" w="1201589">
                  <a:moveTo>
                    <a:pt x="86544" y="0"/>
                  </a:moveTo>
                  <a:lnTo>
                    <a:pt x="1115045" y="0"/>
                  </a:lnTo>
                  <a:cubicBezTo>
                    <a:pt x="1137998" y="0"/>
                    <a:pt x="1160011" y="9118"/>
                    <a:pt x="1176241" y="25348"/>
                  </a:cubicBezTo>
                  <a:cubicBezTo>
                    <a:pt x="1192471" y="41578"/>
                    <a:pt x="1201589" y="63591"/>
                    <a:pt x="1201589" y="86544"/>
                  </a:cubicBezTo>
                  <a:lnTo>
                    <a:pt x="1201589" y="98175"/>
                  </a:lnTo>
                  <a:cubicBezTo>
                    <a:pt x="1201589" y="145972"/>
                    <a:pt x="1162842" y="184719"/>
                    <a:pt x="1115045" y="184719"/>
                  </a:cubicBezTo>
                  <a:lnTo>
                    <a:pt x="86544" y="184719"/>
                  </a:lnTo>
                  <a:cubicBezTo>
                    <a:pt x="38747" y="184719"/>
                    <a:pt x="0" y="145972"/>
                    <a:pt x="0" y="98175"/>
                  </a:cubicBezTo>
                  <a:lnTo>
                    <a:pt x="0" y="86544"/>
                  </a:lnTo>
                  <a:cubicBezTo>
                    <a:pt x="0" y="38747"/>
                    <a:pt x="38747" y="0"/>
                    <a:pt x="86544" y="0"/>
                  </a:cubicBezTo>
                  <a:close/>
                </a:path>
              </a:pathLst>
            </a:custGeom>
            <a:solidFill>
              <a:srgbClr val="1B1E3F"/>
            </a:solidFill>
          </p:spPr>
        </p:sp>
        <p:sp>
          <p:nvSpPr>
            <p:cNvPr name="TextBox 30" id="30"/>
            <p:cNvSpPr txBox="true"/>
            <p:nvPr/>
          </p:nvSpPr>
          <p:spPr>
            <a:xfrm>
              <a:off x="0" y="-9525"/>
              <a:ext cx="1201589" cy="194244"/>
            </a:xfrm>
            <a:prstGeom prst="rect">
              <a:avLst/>
            </a:prstGeom>
          </p:spPr>
          <p:txBody>
            <a:bodyPr anchor="ctr" rtlCol="false" tIns="50800" lIns="50800" bIns="50800" rIns="50800"/>
            <a:lstStyle/>
            <a:p>
              <a:pPr algn="ctr">
                <a:lnSpc>
                  <a:spcPts val="1874"/>
                </a:lnSpc>
              </a:pPr>
            </a:p>
          </p:txBody>
        </p:sp>
      </p:grpSp>
      <p:sp>
        <p:nvSpPr>
          <p:cNvPr name="TextBox 31" id="31"/>
          <p:cNvSpPr txBox="true"/>
          <p:nvPr/>
        </p:nvSpPr>
        <p:spPr>
          <a:xfrm rot="0">
            <a:off x="10607376" y="2542396"/>
            <a:ext cx="4139984" cy="372732"/>
          </a:xfrm>
          <a:prstGeom prst="rect">
            <a:avLst/>
          </a:prstGeom>
        </p:spPr>
        <p:txBody>
          <a:bodyPr anchor="t" rtlCol="false" tIns="0" lIns="0" bIns="0" rIns="0">
            <a:spAutoFit/>
          </a:bodyPr>
          <a:lstStyle/>
          <a:p>
            <a:pPr algn="ctr" marL="0" indent="0" lvl="0">
              <a:lnSpc>
                <a:spcPts val="2784"/>
              </a:lnSpc>
              <a:spcBef>
                <a:spcPct val="0"/>
              </a:spcBef>
            </a:pPr>
            <a:r>
              <a:rPr lang="en-US" b="true" sz="2703">
                <a:solidFill>
                  <a:srgbClr val="FFFFFF"/>
                </a:solidFill>
                <a:latin typeface="Helios Bold"/>
                <a:ea typeface="Helios Bold"/>
                <a:cs typeface="Helios Bold"/>
                <a:sym typeface="Helios Bold"/>
              </a:rPr>
              <a:t>Find optimal alternative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3136" y="1028700"/>
            <a:ext cx="1104150" cy="440588"/>
          </a:xfrm>
          <a:custGeom>
            <a:avLst/>
            <a:gdLst/>
            <a:ahLst/>
            <a:cxnLst/>
            <a:rect r="r" b="b" t="t" l="l"/>
            <a:pathLst>
              <a:path h="440588" w="1104150">
                <a:moveTo>
                  <a:pt x="0" y="0"/>
                </a:moveTo>
                <a:lnTo>
                  <a:pt x="1104149" y="0"/>
                </a:lnTo>
                <a:lnTo>
                  <a:pt x="1104149" y="440588"/>
                </a:lnTo>
                <a:lnTo>
                  <a:pt x="0" y="440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1028700" cy="10287000"/>
            <a:chOff x="0" y="0"/>
            <a:chExt cx="270933" cy="2709333"/>
          </a:xfrm>
        </p:grpSpPr>
        <p:sp>
          <p:nvSpPr>
            <p:cNvPr name="Freeform 4" id="4"/>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F57A08"/>
            </a:solidFill>
          </p:spPr>
        </p:sp>
        <p:sp>
          <p:nvSpPr>
            <p:cNvPr name="TextBox 5" id="5"/>
            <p:cNvSpPr txBox="true"/>
            <p:nvPr/>
          </p:nvSpPr>
          <p:spPr>
            <a:xfrm>
              <a:off x="0" y="-9525"/>
              <a:ext cx="270933" cy="2718858"/>
            </a:xfrm>
            <a:prstGeom prst="rect">
              <a:avLst/>
            </a:prstGeom>
          </p:spPr>
          <p:txBody>
            <a:bodyPr anchor="ctr" rtlCol="false" tIns="50800" lIns="50800" bIns="50800" rIns="50800"/>
            <a:lstStyle/>
            <a:p>
              <a:pPr algn="ctr">
                <a:lnSpc>
                  <a:spcPts val="1874"/>
                </a:lnSpc>
              </a:pPr>
            </a:p>
          </p:txBody>
        </p:sp>
      </p:grpSp>
      <p:sp>
        <p:nvSpPr>
          <p:cNvPr name="AutoShape 6" id="6"/>
          <p:cNvSpPr/>
          <p:nvPr/>
        </p:nvSpPr>
        <p:spPr>
          <a:xfrm>
            <a:off x="560304" y="1028700"/>
            <a:ext cx="0" cy="411480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2517285" y="4088243"/>
            <a:ext cx="4844296" cy="1066356"/>
            <a:chOff x="0" y="0"/>
            <a:chExt cx="936840" cy="206223"/>
          </a:xfrm>
        </p:grpSpPr>
        <p:sp>
          <p:nvSpPr>
            <p:cNvPr name="Freeform 8" id="8"/>
            <p:cNvSpPr/>
            <p:nvPr/>
          </p:nvSpPr>
          <p:spPr>
            <a:xfrm flipH="false" flipV="false" rot="0">
              <a:off x="0" y="0"/>
              <a:ext cx="936840" cy="206223"/>
            </a:xfrm>
            <a:custGeom>
              <a:avLst/>
              <a:gdLst/>
              <a:ahLst/>
              <a:cxnLst/>
              <a:rect r="r" b="b" t="t" l="l"/>
              <a:pathLst>
                <a:path h="206223" w="936840">
                  <a:moveTo>
                    <a:pt x="733640" y="0"/>
                  </a:moveTo>
                  <a:lnTo>
                    <a:pt x="0" y="0"/>
                  </a:lnTo>
                  <a:lnTo>
                    <a:pt x="0" y="206223"/>
                  </a:lnTo>
                  <a:lnTo>
                    <a:pt x="733640" y="206223"/>
                  </a:lnTo>
                  <a:lnTo>
                    <a:pt x="936840" y="103111"/>
                  </a:lnTo>
                  <a:lnTo>
                    <a:pt x="733640" y="0"/>
                  </a:lnTo>
                  <a:close/>
                </a:path>
              </a:pathLst>
            </a:custGeom>
            <a:solidFill>
              <a:srgbClr val="1B1E3F"/>
            </a:solidFill>
            <a:ln w="12700">
              <a:solidFill>
                <a:srgbClr val="000000"/>
              </a:solidFill>
            </a:ln>
          </p:spPr>
        </p:sp>
      </p:grpSp>
      <p:grpSp>
        <p:nvGrpSpPr>
          <p:cNvPr name="Group 9" id="9"/>
          <p:cNvGrpSpPr/>
          <p:nvPr/>
        </p:nvGrpSpPr>
        <p:grpSpPr>
          <a:xfrm rot="0">
            <a:off x="7660469" y="4051969"/>
            <a:ext cx="4826848" cy="1091531"/>
            <a:chOff x="0" y="0"/>
            <a:chExt cx="651487" cy="147326"/>
          </a:xfrm>
        </p:grpSpPr>
        <p:sp>
          <p:nvSpPr>
            <p:cNvPr name="Freeform 10" id="10"/>
            <p:cNvSpPr/>
            <p:nvPr/>
          </p:nvSpPr>
          <p:spPr>
            <a:xfrm flipH="false" flipV="false" rot="0">
              <a:off x="0" y="0"/>
              <a:ext cx="651487" cy="147326"/>
            </a:xfrm>
            <a:custGeom>
              <a:avLst/>
              <a:gdLst/>
              <a:ahLst/>
              <a:cxnLst/>
              <a:rect r="r" b="b" t="t" l="l"/>
              <a:pathLst>
                <a:path h="147326" w="651487">
                  <a:moveTo>
                    <a:pt x="0" y="0"/>
                  </a:moveTo>
                  <a:lnTo>
                    <a:pt x="448287" y="0"/>
                  </a:lnTo>
                  <a:lnTo>
                    <a:pt x="651487" y="73663"/>
                  </a:lnTo>
                  <a:lnTo>
                    <a:pt x="448287" y="147326"/>
                  </a:lnTo>
                  <a:lnTo>
                    <a:pt x="0" y="147326"/>
                  </a:lnTo>
                  <a:lnTo>
                    <a:pt x="203200" y="73663"/>
                  </a:lnTo>
                  <a:lnTo>
                    <a:pt x="0" y="0"/>
                  </a:lnTo>
                  <a:close/>
                </a:path>
              </a:pathLst>
            </a:custGeom>
            <a:solidFill>
              <a:srgbClr val="1B1E3F"/>
            </a:solidFill>
            <a:ln w="12700">
              <a:solidFill>
                <a:srgbClr val="000000"/>
              </a:solidFill>
            </a:ln>
          </p:spPr>
        </p:sp>
      </p:grpSp>
      <p:grpSp>
        <p:nvGrpSpPr>
          <p:cNvPr name="Group 11" id="11"/>
          <p:cNvGrpSpPr/>
          <p:nvPr/>
        </p:nvGrpSpPr>
        <p:grpSpPr>
          <a:xfrm rot="0">
            <a:off x="12889852" y="4077144"/>
            <a:ext cx="5028865" cy="1036442"/>
            <a:chOff x="0" y="0"/>
            <a:chExt cx="714831" cy="147326"/>
          </a:xfrm>
        </p:grpSpPr>
        <p:sp>
          <p:nvSpPr>
            <p:cNvPr name="Freeform 12" id="12"/>
            <p:cNvSpPr/>
            <p:nvPr/>
          </p:nvSpPr>
          <p:spPr>
            <a:xfrm flipH="false" flipV="false" rot="0">
              <a:off x="0" y="0"/>
              <a:ext cx="714831" cy="147326"/>
            </a:xfrm>
            <a:custGeom>
              <a:avLst/>
              <a:gdLst/>
              <a:ahLst/>
              <a:cxnLst/>
              <a:rect r="r" b="b" t="t" l="l"/>
              <a:pathLst>
                <a:path h="147326" w="714831">
                  <a:moveTo>
                    <a:pt x="0" y="0"/>
                  </a:moveTo>
                  <a:lnTo>
                    <a:pt x="511631" y="0"/>
                  </a:lnTo>
                  <a:lnTo>
                    <a:pt x="714831" y="73663"/>
                  </a:lnTo>
                  <a:lnTo>
                    <a:pt x="511631" y="147326"/>
                  </a:lnTo>
                  <a:lnTo>
                    <a:pt x="0" y="147326"/>
                  </a:lnTo>
                  <a:lnTo>
                    <a:pt x="203200" y="73663"/>
                  </a:lnTo>
                  <a:lnTo>
                    <a:pt x="0" y="0"/>
                  </a:lnTo>
                  <a:close/>
                </a:path>
              </a:pathLst>
            </a:custGeom>
            <a:solidFill>
              <a:srgbClr val="1B1E3F"/>
            </a:solidFill>
            <a:ln w="12700">
              <a:solidFill>
                <a:srgbClr val="000000"/>
              </a:solidFill>
            </a:ln>
          </p:spPr>
        </p:sp>
      </p:grpSp>
      <p:sp>
        <p:nvSpPr>
          <p:cNvPr name="Freeform 13" id="13"/>
          <p:cNvSpPr/>
          <p:nvPr/>
        </p:nvSpPr>
        <p:spPr>
          <a:xfrm flipH="false" flipV="false" rot="0">
            <a:off x="4046291" y="2585607"/>
            <a:ext cx="1328796" cy="1347322"/>
          </a:xfrm>
          <a:custGeom>
            <a:avLst/>
            <a:gdLst/>
            <a:ahLst/>
            <a:cxnLst/>
            <a:rect r="r" b="b" t="t" l="l"/>
            <a:pathLst>
              <a:path h="1347322" w="1328796">
                <a:moveTo>
                  <a:pt x="0" y="0"/>
                </a:moveTo>
                <a:lnTo>
                  <a:pt x="1328796" y="0"/>
                </a:lnTo>
                <a:lnTo>
                  <a:pt x="1328796" y="1347322"/>
                </a:lnTo>
                <a:lnTo>
                  <a:pt x="0" y="1347322"/>
                </a:lnTo>
                <a:lnTo>
                  <a:pt x="0" y="0"/>
                </a:lnTo>
                <a:close/>
              </a:path>
            </a:pathLst>
          </a:custGeom>
          <a:blipFill>
            <a:blip r:embed="rId4"/>
            <a:stretch>
              <a:fillRect l="0" t="0" r="0" b="0"/>
            </a:stretch>
          </a:blipFill>
        </p:spPr>
      </p:sp>
      <p:sp>
        <p:nvSpPr>
          <p:cNvPr name="Freeform 14" id="14"/>
          <p:cNvSpPr/>
          <p:nvPr/>
        </p:nvSpPr>
        <p:spPr>
          <a:xfrm flipH="false" flipV="false" rot="0">
            <a:off x="14537198" y="2430659"/>
            <a:ext cx="1502271" cy="1502271"/>
          </a:xfrm>
          <a:custGeom>
            <a:avLst/>
            <a:gdLst/>
            <a:ahLst/>
            <a:cxnLst/>
            <a:rect r="r" b="b" t="t" l="l"/>
            <a:pathLst>
              <a:path h="1502271" w="1502271">
                <a:moveTo>
                  <a:pt x="0" y="0"/>
                </a:moveTo>
                <a:lnTo>
                  <a:pt x="1502270" y="0"/>
                </a:lnTo>
                <a:lnTo>
                  <a:pt x="1502270" y="1502270"/>
                </a:lnTo>
                <a:lnTo>
                  <a:pt x="0" y="1502270"/>
                </a:lnTo>
                <a:lnTo>
                  <a:pt x="0" y="0"/>
                </a:lnTo>
                <a:close/>
              </a:path>
            </a:pathLst>
          </a:custGeom>
          <a:blipFill>
            <a:blip r:embed="rId5"/>
            <a:stretch>
              <a:fillRect l="0" t="0" r="0" b="0"/>
            </a:stretch>
          </a:blipFill>
        </p:spPr>
      </p:sp>
      <p:sp>
        <p:nvSpPr>
          <p:cNvPr name="Freeform 15" id="15"/>
          <p:cNvSpPr/>
          <p:nvPr/>
        </p:nvSpPr>
        <p:spPr>
          <a:xfrm flipH="false" flipV="false" rot="0">
            <a:off x="9204137" y="2430659"/>
            <a:ext cx="1502271" cy="1502271"/>
          </a:xfrm>
          <a:custGeom>
            <a:avLst/>
            <a:gdLst/>
            <a:ahLst/>
            <a:cxnLst/>
            <a:rect r="r" b="b" t="t" l="l"/>
            <a:pathLst>
              <a:path h="1502271" w="1502271">
                <a:moveTo>
                  <a:pt x="0" y="0"/>
                </a:moveTo>
                <a:lnTo>
                  <a:pt x="1502271" y="0"/>
                </a:lnTo>
                <a:lnTo>
                  <a:pt x="1502271" y="1502270"/>
                </a:lnTo>
                <a:lnTo>
                  <a:pt x="0" y="1502270"/>
                </a:lnTo>
                <a:lnTo>
                  <a:pt x="0" y="0"/>
                </a:lnTo>
                <a:close/>
              </a:path>
            </a:pathLst>
          </a:custGeom>
          <a:blipFill>
            <a:blip r:embed="rId6"/>
            <a:stretch>
              <a:fillRect l="0" t="0" r="0" b="0"/>
            </a:stretch>
          </a:blipFill>
        </p:spPr>
      </p:sp>
      <p:sp>
        <p:nvSpPr>
          <p:cNvPr name="TextBox 16" id="16"/>
          <p:cNvSpPr txBox="true"/>
          <p:nvPr/>
        </p:nvSpPr>
        <p:spPr>
          <a:xfrm rot="0">
            <a:off x="2315507" y="5769319"/>
            <a:ext cx="4715387" cy="2370702"/>
          </a:xfrm>
          <a:prstGeom prst="rect">
            <a:avLst/>
          </a:prstGeom>
        </p:spPr>
        <p:txBody>
          <a:bodyPr anchor="t" rtlCol="false" tIns="0" lIns="0" bIns="0" rIns="0">
            <a:spAutoFit/>
          </a:bodyPr>
          <a:lstStyle/>
          <a:p>
            <a:pPr algn="l" marL="0" indent="0" lvl="0">
              <a:lnSpc>
                <a:spcPts val="3132"/>
              </a:lnSpc>
              <a:spcBef>
                <a:spcPct val="0"/>
              </a:spcBef>
            </a:pPr>
            <a:r>
              <a:rPr lang="en-US" sz="3040" spc="-106">
                <a:solidFill>
                  <a:srgbClr val="1B1E3F"/>
                </a:solidFill>
                <a:latin typeface="Helios"/>
                <a:ea typeface="Helios"/>
                <a:cs typeface="Helios"/>
                <a:sym typeface="Helios"/>
              </a:rPr>
              <a:t>We leverage AI to streamline the decision-making process, providing immediate insights by analyzing both historical data and potential future crises.</a:t>
            </a:r>
          </a:p>
        </p:txBody>
      </p:sp>
      <p:sp>
        <p:nvSpPr>
          <p:cNvPr name="TextBox 17" id="17"/>
          <p:cNvSpPr txBox="true"/>
          <p:nvPr/>
        </p:nvSpPr>
        <p:spPr>
          <a:xfrm rot="0">
            <a:off x="2847417" y="4421377"/>
            <a:ext cx="3651566" cy="438187"/>
          </a:xfrm>
          <a:prstGeom prst="rect">
            <a:avLst/>
          </a:prstGeom>
        </p:spPr>
        <p:txBody>
          <a:bodyPr anchor="t" rtlCol="false" tIns="0" lIns="0" bIns="0" rIns="0">
            <a:spAutoFit/>
          </a:bodyPr>
          <a:lstStyle/>
          <a:p>
            <a:pPr algn="ctr" marL="0" indent="0" lvl="0">
              <a:lnSpc>
                <a:spcPts val="3182"/>
              </a:lnSpc>
              <a:spcBef>
                <a:spcPct val="0"/>
              </a:spcBef>
            </a:pPr>
            <a:r>
              <a:rPr lang="en-US" b="true" sz="3089" spc="-108">
                <a:solidFill>
                  <a:srgbClr val="FFFFFF"/>
                </a:solidFill>
                <a:latin typeface="Helios Bold"/>
                <a:ea typeface="Helios Bold"/>
                <a:cs typeface="Helios Bold"/>
                <a:sym typeface="Helios Bold"/>
              </a:rPr>
              <a:t>AI decision making</a:t>
            </a:r>
          </a:p>
        </p:txBody>
      </p:sp>
      <p:sp>
        <p:nvSpPr>
          <p:cNvPr name="TextBox 18" id="18"/>
          <p:cNvSpPr txBox="true"/>
          <p:nvPr/>
        </p:nvSpPr>
        <p:spPr>
          <a:xfrm rot="0">
            <a:off x="12784196" y="5769337"/>
            <a:ext cx="5134521" cy="2370513"/>
          </a:xfrm>
          <a:prstGeom prst="rect">
            <a:avLst/>
          </a:prstGeom>
        </p:spPr>
        <p:txBody>
          <a:bodyPr anchor="t" rtlCol="false" tIns="0" lIns="0" bIns="0" rIns="0">
            <a:spAutoFit/>
          </a:bodyPr>
          <a:lstStyle/>
          <a:p>
            <a:pPr algn="l" marL="0" indent="0" lvl="0">
              <a:lnSpc>
                <a:spcPts val="3131"/>
              </a:lnSpc>
              <a:spcBef>
                <a:spcPct val="0"/>
              </a:spcBef>
            </a:pPr>
            <a:r>
              <a:rPr lang="en-US" sz="3039" spc="-106">
                <a:solidFill>
                  <a:srgbClr val="1B1E3F"/>
                </a:solidFill>
                <a:latin typeface="Helios"/>
                <a:ea typeface="Helios"/>
                <a:cs typeface="Helios"/>
                <a:sym typeface="Helios"/>
              </a:rPr>
              <a:t>Our understanding of port resilience provides a foundation for estimating regional resilience, which is essential for proactive risk management and comprehensive planning</a:t>
            </a:r>
          </a:p>
        </p:txBody>
      </p:sp>
      <p:sp>
        <p:nvSpPr>
          <p:cNvPr name="TextBox 19" id="19"/>
          <p:cNvSpPr txBox="true"/>
          <p:nvPr/>
        </p:nvSpPr>
        <p:spPr>
          <a:xfrm rot="0">
            <a:off x="13951621" y="4180339"/>
            <a:ext cx="3307679" cy="776986"/>
          </a:xfrm>
          <a:prstGeom prst="rect">
            <a:avLst/>
          </a:prstGeom>
        </p:spPr>
        <p:txBody>
          <a:bodyPr anchor="t" rtlCol="false" tIns="0" lIns="0" bIns="0" rIns="0">
            <a:spAutoFit/>
          </a:bodyPr>
          <a:lstStyle/>
          <a:p>
            <a:pPr algn="ctr">
              <a:lnSpc>
                <a:spcPts val="2987"/>
              </a:lnSpc>
            </a:pPr>
            <a:r>
              <a:rPr lang="en-US" b="true" sz="2900" spc="-101">
                <a:solidFill>
                  <a:srgbClr val="FFFFFF"/>
                </a:solidFill>
                <a:latin typeface="Helios Bold"/>
                <a:ea typeface="Helios Bold"/>
                <a:cs typeface="Helios Bold"/>
                <a:sym typeface="Helios Bold"/>
              </a:rPr>
              <a:t>Regional </a:t>
            </a:r>
          </a:p>
          <a:p>
            <a:pPr algn="ctr" marL="0" indent="0" lvl="0">
              <a:lnSpc>
                <a:spcPts val="2987"/>
              </a:lnSpc>
              <a:spcBef>
                <a:spcPct val="0"/>
              </a:spcBef>
            </a:pPr>
            <a:r>
              <a:rPr lang="en-US" b="true" sz="2900" spc="-101">
                <a:solidFill>
                  <a:srgbClr val="FFFFFF"/>
                </a:solidFill>
                <a:latin typeface="Helios Bold"/>
                <a:ea typeface="Helios Bold"/>
                <a:cs typeface="Helios Bold"/>
                <a:sym typeface="Helios Bold"/>
              </a:rPr>
              <a:t>Resilience</a:t>
            </a:r>
          </a:p>
        </p:txBody>
      </p:sp>
      <p:sp>
        <p:nvSpPr>
          <p:cNvPr name="TextBox 20" id="20"/>
          <p:cNvSpPr txBox="true"/>
          <p:nvPr/>
        </p:nvSpPr>
        <p:spPr>
          <a:xfrm rot="0">
            <a:off x="5237053" y="570191"/>
            <a:ext cx="7813894" cy="1364693"/>
          </a:xfrm>
          <a:prstGeom prst="rect">
            <a:avLst/>
          </a:prstGeom>
        </p:spPr>
        <p:txBody>
          <a:bodyPr anchor="t" rtlCol="false" tIns="0" lIns="0" bIns="0" rIns="0">
            <a:spAutoFit/>
          </a:bodyPr>
          <a:lstStyle/>
          <a:p>
            <a:pPr algn="ctr" marL="0" indent="0" lvl="0">
              <a:lnSpc>
                <a:spcPts val="9433"/>
              </a:lnSpc>
              <a:spcBef>
                <a:spcPct val="0"/>
              </a:spcBef>
            </a:pPr>
            <a:r>
              <a:rPr lang="en-US" b="true" sz="11940">
                <a:solidFill>
                  <a:srgbClr val="1B1E3F"/>
                </a:solidFill>
                <a:latin typeface="TT Bluescreens Bold"/>
                <a:ea typeface="TT Bluescreens Bold"/>
                <a:cs typeface="TT Bluescreens Bold"/>
                <a:sym typeface="TT Bluescreens Bold"/>
              </a:rPr>
              <a:t>OUR INNOVATION</a:t>
            </a:r>
          </a:p>
        </p:txBody>
      </p:sp>
      <p:sp>
        <p:nvSpPr>
          <p:cNvPr name="TextBox 21" id="21"/>
          <p:cNvSpPr txBox="true"/>
          <p:nvPr/>
        </p:nvSpPr>
        <p:spPr>
          <a:xfrm rot="0">
            <a:off x="7689872" y="5676900"/>
            <a:ext cx="4530802" cy="2761010"/>
          </a:xfrm>
          <a:prstGeom prst="rect">
            <a:avLst/>
          </a:prstGeom>
        </p:spPr>
        <p:txBody>
          <a:bodyPr anchor="t" rtlCol="false" tIns="0" lIns="0" bIns="0" rIns="0">
            <a:spAutoFit/>
          </a:bodyPr>
          <a:lstStyle/>
          <a:p>
            <a:pPr algn="l" marL="0" indent="0" lvl="0">
              <a:lnSpc>
                <a:spcPts val="3131"/>
              </a:lnSpc>
              <a:spcBef>
                <a:spcPct val="0"/>
              </a:spcBef>
            </a:pPr>
            <a:r>
              <a:rPr lang="en-US" sz="3039" spc="-106">
                <a:solidFill>
                  <a:srgbClr val="1B1E3F"/>
                </a:solidFill>
                <a:latin typeface="Helios"/>
                <a:ea typeface="Helios"/>
                <a:cs typeface="Helios"/>
                <a:sym typeface="Helios"/>
              </a:rPr>
              <a:t>Our real-time data analysis and crisis simulation models enable us to estimate port resilience, which can be used to predict potential crisis and propose precautionary measures.</a:t>
            </a:r>
          </a:p>
        </p:txBody>
      </p:sp>
      <p:sp>
        <p:nvSpPr>
          <p:cNvPr name="TextBox 22" id="22"/>
          <p:cNvSpPr txBox="true"/>
          <p:nvPr/>
        </p:nvSpPr>
        <p:spPr>
          <a:xfrm rot="0">
            <a:off x="8781334" y="4210964"/>
            <a:ext cx="2688766" cy="776986"/>
          </a:xfrm>
          <a:prstGeom prst="rect">
            <a:avLst/>
          </a:prstGeom>
        </p:spPr>
        <p:txBody>
          <a:bodyPr anchor="t" rtlCol="false" tIns="0" lIns="0" bIns="0" rIns="0">
            <a:spAutoFit/>
          </a:bodyPr>
          <a:lstStyle/>
          <a:p>
            <a:pPr algn="ctr">
              <a:lnSpc>
                <a:spcPts val="2987"/>
              </a:lnSpc>
            </a:pPr>
            <a:r>
              <a:rPr lang="en-US" b="true" sz="2900" spc="-101">
                <a:solidFill>
                  <a:srgbClr val="FFFFFF"/>
                </a:solidFill>
                <a:latin typeface="Helios Bold"/>
                <a:ea typeface="Helios Bold"/>
                <a:cs typeface="Helios Bold"/>
                <a:sym typeface="Helios Bold"/>
              </a:rPr>
              <a:t>Port</a:t>
            </a:r>
          </a:p>
          <a:p>
            <a:pPr algn="ctr" marL="0" indent="0" lvl="0">
              <a:lnSpc>
                <a:spcPts val="2987"/>
              </a:lnSpc>
              <a:spcBef>
                <a:spcPct val="0"/>
              </a:spcBef>
            </a:pPr>
            <a:r>
              <a:rPr lang="en-US" b="true" sz="2900" spc="-101">
                <a:solidFill>
                  <a:srgbClr val="FFFFFF"/>
                </a:solidFill>
                <a:latin typeface="Helios Bold"/>
                <a:ea typeface="Helios Bold"/>
                <a:cs typeface="Helios Bold"/>
                <a:sym typeface="Helios Bold"/>
              </a:rPr>
              <a:t> Resilience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375381" cy="481257"/>
          </a:xfrm>
          <a:custGeom>
            <a:avLst/>
            <a:gdLst/>
            <a:ahLst/>
            <a:cxnLst/>
            <a:rect r="r" b="b" t="t" l="l"/>
            <a:pathLst>
              <a:path h="481257" w="375381">
                <a:moveTo>
                  <a:pt x="0" y="0"/>
                </a:moveTo>
                <a:lnTo>
                  <a:pt x="375381" y="0"/>
                </a:lnTo>
                <a:lnTo>
                  <a:pt x="375381" y="481257"/>
                </a:lnTo>
                <a:lnTo>
                  <a:pt x="0" y="4812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59655" y="1028700"/>
            <a:ext cx="1104150" cy="440588"/>
          </a:xfrm>
          <a:custGeom>
            <a:avLst/>
            <a:gdLst/>
            <a:ahLst/>
            <a:cxnLst/>
            <a:rect r="r" b="b" t="t" l="l"/>
            <a:pathLst>
              <a:path h="440588" w="1104150">
                <a:moveTo>
                  <a:pt x="0" y="0"/>
                </a:moveTo>
                <a:lnTo>
                  <a:pt x="1104150" y="0"/>
                </a:lnTo>
                <a:lnTo>
                  <a:pt x="1104150" y="440588"/>
                </a:lnTo>
                <a:lnTo>
                  <a:pt x="0" y="440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0"/>
            <a:ext cx="1028700" cy="10287000"/>
            <a:chOff x="0" y="0"/>
            <a:chExt cx="270933" cy="2709333"/>
          </a:xfrm>
        </p:grpSpPr>
        <p:sp>
          <p:nvSpPr>
            <p:cNvPr name="Freeform 5" id="5"/>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F57A08"/>
            </a:solidFill>
          </p:spPr>
        </p:sp>
        <p:sp>
          <p:nvSpPr>
            <p:cNvPr name="TextBox 6" id="6"/>
            <p:cNvSpPr txBox="true"/>
            <p:nvPr/>
          </p:nvSpPr>
          <p:spPr>
            <a:xfrm>
              <a:off x="0" y="-9525"/>
              <a:ext cx="270933" cy="2718858"/>
            </a:xfrm>
            <a:prstGeom prst="rect">
              <a:avLst/>
            </a:prstGeom>
          </p:spPr>
          <p:txBody>
            <a:bodyPr anchor="ctr" rtlCol="false" tIns="50800" lIns="50800" bIns="50800" rIns="50800"/>
            <a:lstStyle/>
            <a:p>
              <a:pPr algn="ctr">
                <a:lnSpc>
                  <a:spcPts val="1874"/>
                </a:lnSpc>
              </a:pPr>
            </a:p>
          </p:txBody>
        </p:sp>
      </p:grpSp>
      <p:sp>
        <p:nvSpPr>
          <p:cNvPr name="AutoShape 7" id="7"/>
          <p:cNvSpPr/>
          <p:nvPr/>
        </p:nvSpPr>
        <p:spPr>
          <a:xfrm>
            <a:off x="560304" y="1028700"/>
            <a:ext cx="0" cy="4114800"/>
          </a:xfrm>
          <a:prstGeom prst="line">
            <a:avLst/>
          </a:prstGeom>
          <a:ln cap="flat" w="9525">
            <a:solidFill>
              <a:srgbClr val="000000"/>
            </a:solidFill>
            <a:prstDash val="solid"/>
            <a:headEnd type="none" len="sm" w="sm"/>
            <a:tailEnd type="none" len="sm" w="sm"/>
          </a:ln>
        </p:spPr>
      </p:sp>
      <p:sp>
        <p:nvSpPr>
          <p:cNvPr name="Freeform 8" id="8"/>
          <p:cNvSpPr/>
          <p:nvPr/>
        </p:nvSpPr>
        <p:spPr>
          <a:xfrm flipH="false" flipV="false" rot="0">
            <a:off x="3213665" y="4522420"/>
            <a:ext cx="1854056" cy="326988"/>
          </a:xfrm>
          <a:custGeom>
            <a:avLst/>
            <a:gdLst/>
            <a:ahLst/>
            <a:cxnLst/>
            <a:rect r="r" b="b" t="t" l="l"/>
            <a:pathLst>
              <a:path h="326988" w="1854056">
                <a:moveTo>
                  <a:pt x="0" y="0"/>
                </a:moveTo>
                <a:lnTo>
                  <a:pt x="1854056" y="0"/>
                </a:lnTo>
                <a:lnTo>
                  <a:pt x="1854056" y="326988"/>
                </a:lnTo>
                <a:lnTo>
                  <a:pt x="0" y="3269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9" id="9">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1659655" y="1741098"/>
            <a:ext cx="16230600" cy="7668958"/>
          </a:xfrm>
          <a:prstGeom prst="rect">
            <a:avLst/>
          </a:prstGeom>
        </p:spPr>
      </p:pic>
      <p:sp>
        <p:nvSpPr>
          <p:cNvPr name="TextBox 10" id="10"/>
          <p:cNvSpPr txBox="true"/>
          <p:nvPr/>
        </p:nvSpPr>
        <p:spPr>
          <a:xfrm rot="0">
            <a:off x="-239415" y="542621"/>
            <a:ext cx="9383415" cy="1364693"/>
          </a:xfrm>
          <a:prstGeom prst="rect">
            <a:avLst/>
          </a:prstGeom>
        </p:spPr>
        <p:txBody>
          <a:bodyPr anchor="t" rtlCol="false" tIns="0" lIns="0" bIns="0" rIns="0">
            <a:spAutoFit/>
          </a:bodyPr>
          <a:lstStyle/>
          <a:p>
            <a:pPr algn="ctr" marL="0" indent="0" lvl="0">
              <a:lnSpc>
                <a:spcPts val="9433"/>
              </a:lnSpc>
              <a:spcBef>
                <a:spcPct val="0"/>
              </a:spcBef>
            </a:pPr>
            <a:r>
              <a:rPr lang="en-US" b="true" sz="11940">
                <a:solidFill>
                  <a:srgbClr val="1B1E3F"/>
                </a:solidFill>
                <a:latin typeface="TT Bluescreens Bold"/>
                <a:ea typeface="TT Bluescreens Bold"/>
                <a:cs typeface="TT Bluescreens Bold"/>
                <a:sym typeface="TT Bluescreens Bold"/>
              </a:rPr>
              <a:t>DEMO 1:</a:t>
            </a:r>
          </a:p>
        </p:txBody>
      </p:sp>
      <p:sp>
        <p:nvSpPr>
          <p:cNvPr name="TextBox 11" id="11"/>
          <p:cNvSpPr txBox="true"/>
          <p:nvPr/>
        </p:nvSpPr>
        <p:spPr>
          <a:xfrm rot="0">
            <a:off x="4452292" y="715630"/>
            <a:ext cx="14272957" cy="921415"/>
          </a:xfrm>
          <a:prstGeom prst="rect">
            <a:avLst/>
          </a:prstGeom>
        </p:spPr>
        <p:txBody>
          <a:bodyPr anchor="t" rtlCol="false" tIns="0" lIns="0" bIns="0" rIns="0">
            <a:spAutoFit/>
          </a:bodyPr>
          <a:lstStyle/>
          <a:p>
            <a:pPr algn="ctr" marL="0" indent="0" lvl="0">
              <a:lnSpc>
                <a:spcPts val="6320"/>
              </a:lnSpc>
              <a:spcBef>
                <a:spcPct val="0"/>
              </a:spcBef>
            </a:pPr>
            <a:r>
              <a:rPr lang="en-US" sz="8000">
                <a:solidFill>
                  <a:srgbClr val="1B1E3F"/>
                </a:solidFill>
                <a:latin typeface="TT Bluescreens"/>
                <a:ea typeface="TT Bluescreens"/>
                <a:cs typeface="TT Bluescreens"/>
                <a:sym typeface="TT Bluescreens"/>
              </a:rPr>
              <a:t>Intermodal Transportation Routes Simulation (gif)</a:t>
            </a:r>
          </a:p>
        </p:txBody>
      </p:sp>
    </p:spTree>
  </p:cSld>
  <p:clrMapOvr>
    <a:masterClrMapping/>
  </p:clrMapOvr>
  <p:timing>
    <p:tnLst>
      <p:par>
        <p:cTn dur="indefinite" restart="never" nodeType="tmRoot">
          <p:childTnLst>
            <p:video>
              <p:cMediaNode vol="0">
                <p:cTn fill="hold" display="false">
                  <p:stCondLst>
                    <p:cond delay="indefinite"/>
                  </p:stCondLst>
                </p:cTn>
                <p:tgtEl>
                  <p:spTgt spid="9"/>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375381" cy="481257"/>
          </a:xfrm>
          <a:custGeom>
            <a:avLst/>
            <a:gdLst/>
            <a:ahLst/>
            <a:cxnLst/>
            <a:rect r="r" b="b" t="t" l="l"/>
            <a:pathLst>
              <a:path h="481257" w="375381">
                <a:moveTo>
                  <a:pt x="0" y="0"/>
                </a:moveTo>
                <a:lnTo>
                  <a:pt x="375381" y="0"/>
                </a:lnTo>
                <a:lnTo>
                  <a:pt x="375381" y="481257"/>
                </a:lnTo>
                <a:lnTo>
                  <a:pt x="0" y="4812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59655" y="1028700"/>
            <a:ext cx="1104150" cy="440588"/>
          </a:xfrm>
          <a:custGeom>
            <a:avLst/>
            <a:gdLst/>
            <a:ahLst/>
            <a:cxnLst/>
            <a:rect r="r" b="b" t="t" l="l"/>
            <a:pathLst>
              <a:path h="440588" w="1104150">
                <a:moveTo>
                  <a:pt x="0" y="0"/>
                </a:moveTo>
                <a:lnTo>
                  <a:pt x="1104150" y="0"/>
                </a:lnTo>
                <a:lnTo>
                  <a:pt x="1104150" y="440588"/>
                </a:lnTo>
                <a:lnTo>
                  <a:pt x="0" y="440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0"/>
            <a:ext cx="1028700" cy="10287000"/>
            <a:chOff x="0" y="0"/>
            <a:chExt cx="270933" cy="2709333"/>
          </a:xfrm>
        </p:grpSpPr>
        <p:sp>
          <p:nvSpPr>
            <p:cNvPr name="Freeform 5" id="5"/>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F57A08"/>
            </a:solidFill>
          </p:spPr>
        </p:sp>
        <p:sp>
          <p:nvSpPr>
            <p:cNvPr name="TextBox 6" id="6"/>
            <p:cNvSpPr txBox="true"/>
            <p:nvPr/>
          </p:nvSpPr>
          <p:spPr>
            <a:xfrm>
              <a:off x="0" y="-9525"/>
              <a:ext cx="270933" cy="2718858"/>
            </a:xfrm>
            <a:prstGeom prst="rect">
              <a:avLst/>
            </a:prstGeom>
          </p:spPr>
          <p:txBody>
            <a:bodyPr anchor="ctr" rtlCol="false" tIns="50800" lIns="50800" bIns="50800" rIns="50800"/>
            <a:lstStyle/>
            <a:p>
              <a:pPr algn="ctr">
                <a:lnSpc>
                  <a:spcPts val="1874"/>
                </a:lnSpc>
              </a:pPr>
            </a:p>
          </p:txBody>
        </p:sp>
      </p:grpSp>
      <p:sp>
        <p:nvSpPr>
          <p:cNvPr name="AutoShape 7" id="7"/>
          <p:cNvSpPr/>
          <p:nvPr/>
        </p:nvSpPr>
        <p:spPr>
          <a:xfrm>
            <a:off x="560304" y="1028700"/>
            <a:ext cx="0" cy="4114800"/>
          </a:xfrm>
          <a:prstGeom prst="line">
            <a:avLst/>
          </a:prstGeom>
          <a:ln cap="flat" w="9525">
            <a:solidFill>
              <a:srgbClr val="000000"/>
            </a:solidFill>
            <a:prstDash val="solid"/>
            <a:headEnd type="none" len="sm" w="sm"/>
            <a:tailEnd type="none" len="sm" w="sm"/>
          </a:ln>
        </p:spPr>
      </p:sp>
      <p:sp>
        <p:nvSpPr>
          <p:cNvPr name="Freeform 8" id="8"/>
          <p:cNvSpPr/>
          <p:nvPr/>
        </p:nvSpPr>
        <p:spPr>
          <a:xfrm flipH="false" flipV="false" rot="0">
            <a:off x="3213665" y="4522420"/>
            <a:ext cx="1854056" cy="326988"/>
          </a:xfrm>
          <a:custGeom>
            <a:avLst/>
            <a:gdLst/>
            <a:ahLst/>
            <a:cxnLst/>
            <a:rect r="r" b="b" t="t" l="l"/>
            <a:pathLst>
              <a:path h="326988" w="1854056">
                <a:moveTo>
                  <a:pt x="0" y="0"/>
                </a:moveTo>
                <a:lnTo>
                  <a:pt x="1854056" y="0"/>
                </a:lnTo>
                <a:lnTo>
                  <a:pt x="1854056" y="326988"/>
                </a:lnTo>
                <a:lnTo>
                  <a:pt x="0" y="3269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9" id="9">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1659655" y="1741070"/>
            <a:ext cx="16230600" cy="7668958"/>
          </a:xfrm>
          <a:prstGeom prst="rect">
            <a:avLst/>
          </a:prstGeom>
        </p:spPr>
      </p:pic>
      <p:sp>
        <p:nvSpPr>
          <p:cNvPr name="TextBox 10" id="10"/>
          <p:cNvSpPr txBox="true"/>
          <p:nvPr/>
        </p:nvSpPr>
        <p:spPr>
          <a:xfrm rot="0">
            <a:off x="-239415" y="542621"/>
            <a:ext cx="9383415" cy="1364693"/>
          </a:xfrm>
          <a:prstGeom prst="rect">
            <a:avLst/>
          </a:prstGeom>
        </p:spPr>
        <p:txBody>
          <a:bodyPr anchor="t" rtlCol="false" tIns="0" lIns="0" bIns="0" rIns="0">
            <a:spAutoFit/>
          </a:bodyPr>
          <a:lstStyle/>
          <a:p>
            <a:pPr algn="ctr" marL="0" indent="0" lvl="0">
              <a:lnSpc>
                <a:spcPts val="9433"/>
              </a:lnSpc>
              <a:spcBef>
                <a:spcPct val="0"/>
              </a:spcBef>
            </a:pPr>
            <a:r>
              <a:rPr lang="en-US" b="true" sz="11940">
                <a:solidFill>
                  <a:srgbClr val="1B1E3F"/>
                </a:solidFill>
                <a:latin typeface="TT Bluescreens Bold"/>
                <a:ea typeface="TT Bluescreens Bold"/>
                <a:cs typeface="TT Bluescreens Bold"/>
                <a:sym typeface="TT Bluescreens Bold"/>
              </a:rPr>
              <a:t>DEMO 2:</a:t>
            </a:r>
          </a:p>
        </p:txBody>
      </p:sp>
      <p:sp>
        <p:nvSpPr>
          <p:cNvPr name="TextBox 11" id="11"/>
          <p:cNvSpPr txBox="true"/>
          <p:nvPr/>
        </p:nvSpPr>
        <p:spPr>
          <a:xfrm rot="0">
            <a:off x="4032467" y="715630"/>
            <a:ext cx="9380917" cy="921415"/>
          </a:xfrm>
          <a:prstGeom prst="rect">
            <a:avLst/>
          </a:prstGeom>
        </p:spPr>
        <p:txBody>
          <a:bodyPr anchor="t" rtlCol="false" tIns="0" lIns="0" bIns="0" rIns="0">
            <a:spAutoFit/>
          </a:bodyPr>
          <a:lstStyle/>
          <a:p>
            <a:pPr algn="ctr" marL="0" indent="0" lvl="0">
              <a:lnSpc>
                <a:spcPts val="6320"/>
              </a:lnSpc>
              <a:spcBef>
                <a:spcPct val="0"/>
              </a:spcBef>
            </a:pPr>
            <a:r>
              <a:rPr lang="en-US" sz="8000">
                <a:solidFill>
                  <a:srgbClr val="1B1E3F"/>
                </a:solidFill>
                <a:latin typeface="TT Bluescreens"/>
                <a:ea typeface="TT Bluescreens"/>
                <a:cs typeface="TT Bluescreens"/>
                <a:sym typeface="TT Bluescreens"/>
              </a:rPr>
              <a:t>Crisis Simulation(gif)</a:t>
            </a:r>
          </a:p>
        </p:txBody>
      </p:sp>
    </p:spTree>
  </p:cSld>
  <p:clrMapOvr>
    <a:masterClrMapping/>
  </p:clrMapOvr>
  <p:timing>
    <p:tnLst>
      <p:par>
        <p:cTn dur="indefinite" restart="never" nodeType="tmRoot">
          <p:childTnLst>
            <p:video>
              <p:cMediaNode vol="0">
                <p:cTn fill="hold" display="false">
                  <p:stCondLst>
                    <p:cond delay="indefinite"/>
                  </p:stCondLst>
                </p:cTn>
                <p:tgtEl>
                  <p:spTgt spid="9"/>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839251"/>
            <a:ext cx="375381" cy="481257"/>
          </a:xfrm>
          <a:custGeom>
            <a:avLst/>
            <a:gdLst/>
            <a:ahLst/>
            <a:cxnLst/>
            <a:rect r="r" b="b" t="t" l="l"/>
            <a:pathLst>
              <a:path h="481257" w="375381">
                <a:moveTo>
                  <a:pt x="0" y="0"/>
                </a:moveTo>
                <a:lnTo>
                  <a:pt x="375381" y="0"/>
                </a:lnTo>
                <a:lnTo>
                  <a:pt x="375381" y="481258"/>
                </a:lnTo>
                <a:lnTo>
                  <a:pt x="0" y="481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7275" y="552669"/>
            <a:ext cx="1104150" cy="440588"/>
          </a:xfrm>
          <a:custGeom>
            <a:avLst/>
            <a:gdLst/>
            <a:ahLst/>
            <a:cxnLst/>
            <a:rect r="r" b="b" t="t" l="l"/>
            <a:pathLst>
              <a:path h="440588" w="1104150">
                <a:moveTo>
                  <a:pt x="0" y="0"/>
                </a:moveTo>
                <a:lnTo>
                  <a:pt x="1104150" y="0"/>
                </a:lnTo>
                <a:lnTo>
                  <a:pt x="1104150" y="440589"/>
                </a:lnTo>
                <a:lnTo>
                  <a:pt x="0" y="440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189449"/>
            <a:ext cx="1028700" cy="10287000"/>
            <a:chOff x="0" y="0"/>
            <a:chExt cx="270933" cy="2709333"/>
          </a:xfrm>
        </p:grpSpPr>
        <p:sp>
          <p:nvSpPr>
            <p:cNvPr name="Freeform 5" id="5"/>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F57A08"/>
            </a:solidFill>
          </p:spPr>
        </p:sp>
        <p:sp>
          <p:nvSpPr>
            <p:cNvPr name="TextBox 6" id="6"/>
            <p:cNvSpPr txBox="true"/>
            <p:nvPr/>
          </p:nvSpPr>
          <p:spPr>
            <a:xfrm>
              <a:off x="0" y="-9525"/>
              <a:ext cx="270933" cy="2718858"/>
            </a:xfrm>
            <a:prstGeom prst="rect">
              <a:avLst/>
            </a:prstGeom>
          </p:spPr>
          <p:txBody>
            <a:bodyPr anchor="ctr" rtlCol="false" tIns="50800" lIns="50800" bIns="50800" rIns="50800"/>
            <a:lstStyle/>
            <a:p>
              <a:pPr algn="ctr">
                <a:lnSpc>
                  <a:spcPts val="1874"/>
                </a:lnSpc>
              </a:pPr>
            </a:p>
          </p:txBody>
        </p:sp>
      </p:grpSp>
      <p:sp>
        <p:nvSpPr>
          <p:cNvPr name="AutoShape 7" id="7"/>
          <p:cNvSpPr/>
          <p:nvPr/>
        </p:nvSpPr>
        <p:spPr>
          <a:xfrm>
            <a:off x="560304" y="839251"/>
            <a:ext cx="0" cy="4114800"/>
          </a:xfrm>
          <a:prstGeom prst="line">
            <a:avLst/>
          </a:prstGeom>
          <a:ln cap="flat" w="9525">
            <a:solidFill>
              <a:srgbClr val="000000"/>
            </a:solidFill>
            <a:prstDash val="solid"/>
            <a:headEnd type="none" len="sm" w="sm"/>
            <a:tailEnd type="none" len="sm" w="sm"/>
          </a:ln>
        </p:spPr>
      </p:sp>
      <p:sp>
        <p:nvSpPr>
          <p:cNvPr name="Freeform 8" id="8"/>
          <p:cNvSpPr/>
          <p:nvPr/>
        </p:nvSpPr>
        <p:spPr>
          <a:xfrm flipH="false" flipV="false" rot="0">
            <a:off x="3213665" y="4332971"/>
            <a:ext cx="1854056" cy="326988"/>
          </a:xfrm>
          <a:custGeom>
            <a:avLst/>
            <a:gdLst/>
            <a:ahLst/>
            <a:cxnLst/>
            <a:rect r="r" b="b" t="t" l="l"/>
            <a:pathLst>
              <a:path h="326988" w="1854056">
                <a:moveTo>
                  <a:pt x="0" y="0"/>
                </a:moveTo>
                <a:lnTo>
                  <a:pt x="1854056" y="0"/>
                </a:lnTo>
                <a:lnTo>
                  <a:pt x="1854056" y="326988"/>
                </a:lnTo>
                <a:lnTo>
                  <a:pt x="0" y="3269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376295" y="3029551"/>
            <a:ext cx="2422064" cy="1303420"/>
            <a:chOff x="0" y="0"/>
            <a:chExt cx="637910" cy="343288"/>
          </a:xfrm>
        </p:grpSpPr>
        <p:sp>
          <p:nvSpPr>
            <p:cNvPr name="Freeform 10" id="10"/>
            <p:cNvSpPr/>
            <p:nvPr/>
          </p:nvSpPr>
          <p:spPr>
            <a:xfrm flipH="false" flipV="false" rot="0">
              <a:off x="0" y="0"/>
              <a:ext cx="637910" cy="343288"/>
            </a:xfrm>
            <a:custGeom>
              <a:avLst/>
              <a:gdLst/>
              <a:ahLst/>
              <a:cxnLst/>
              <a:rect r="r" b="b" t="t" l="l"/>
              <a:pathLst>
                <a:path h="343288" w="637910">
                  <a:moveTo>
                    <a:pt x="163017" y="0"/>
                  </a:moveTo>
                  <a:lnTo>
                    <a:pt x="474893" y="0"/>
                  </a:lnTo>
                  <a:cubicBezTo>
                    <a:pt x="518128" y="0"/>
                    <a:pt x="559592" y="17175"/>
                    <a:pt x="590163" y="47747"/>
                  </a:cubicBezTo>
                  <a:cubicBezTo>
                    <a:pt x="620735" y="78318"/>
                    <a:pt x="637910" y="119782"/>
                    <a:pt x="637910" y="163017"/>
                  </a:cubicBezTo>
                  <a:lnTo>
                    <a:pt x="637910" y="180270"/>
                  </a:lnTo>
                  <a:cubicBezTo>
                    <a:pt x="637910" y="223505"/>
                    <a:pt x="620735" y="264969"/>
                    <a:pt x="590163" y="295541"/>
                  </a:cubicBezTo>
                  <a:cubicBezTo>
                    <a:pt x="559592" y="326113"/>
                    <a:pt x="518128" y="343288"/>
                    <a:pt x="474893" y="343288"/>
                  </a:cubicBezTo>
                  <a:lnTo>
                    <a:pt x="163017" y="343288"/>
                  </a:lnTo>
                  <a:cubicBezTo>
                    <a:pt x="119782" y="343288"/>
                    <a:pt x="78318" y="326113"/>
                    <a:pt x="47747" y="295541"/>
                  </a:cubicBezTo>
                  <a:cubicBezTo>
                    <a:pt x="17175" y="264969"/>
                    <a:pt x="0" y="223505"/>
                    <a:pt x="0" y="180270"/>
                  </a:cubicBezTo>
                  <a:lnTo>
                    <a:pt x="0" y="163017"/>
                  </a:lnTo>
                  <a:cubicBezTo>
                    <a:pt x="0" y="119782"/>
                    <a:pt x="17175" y="78318"/>
                    <a:pt x="47747" y="47747"/>
                  </a:cubicBezTo>
                  <a:cubicBezTo>
                    <a:pt x="78318" y="17175"/>
                    <a:pt x="119782" y="0"/>
                    <a:pt x="163017" y="0"/>
                  </a:cubicBezTo>
                  <a:close/>
                </a:path>
              </a:pathLst>
            </a:custGeom>
            <a:solidFill>
              <a:srgbClr val="1B1E3F"/>
            </a:solidFill>
          </p:spPr>
        </p:sp>
        <p:sp>
          <p:nvSpPr>
            <p:cNvPr name="TextBox 11" id="11"/>
            <p:cNvSpPr txBox="true"/>
            <p:nvPr/>
          </p:nvSpPr>
          <p:spPr>
            <a:xfrm>
              <a:off x="0" y="-9525"/>
              <a:ext cx="637910" cy="352813"/>
            </a:xfrm>
            <a:prstGeom prst="rect">
              <a:avLst/>
            </a:prstGeom>
          </p:spPr>
          <p:txBody>
            <a:bodyPr anchor="ctr" rtlCol="false" tIns="50800" lIns="50800" bIns="50800" rIns="50800"/>
            <a:lstStyle/>
            <a:p>
              <a:pPr algn="ctr">
                <a:lnSpc>
                  <a:spcPts val="1874"/>
                </a:lnSpc>
              </a:pPr>
              <a:r>
                <a:rPr lang="en-US" sz="1453" spc="-79">
                  <a:solidFill>
                    <a:srgbClr val="000000"/>
                  </a:solidFill>
                  <a:latin typeface="Helios"/>
                  <a:ea typeface="Helios"/>
                  <a:cs typeface="Helios"/>
                  <a:sym typeface="Helios"/>
                </a:rPr>
                <a:t>  </a:t>
              </a:r>
            </a:p>
          </p:txBody>
        </p:sp>
      </p:grpSp>
      <p:sp>
        <p:nvSpPr>
          <p:cNvPr name="Freeform 12" id="12"/>
          <p:cNvSpPr/>
          <p:nvPr/>
        </p:nvSpPr>
        <p:spPr>
          <a:xfrm flipH="false" flipV="false" rot="0">
            <a:off x="3914009" y="2060491"/>
            <a:ext cx="4732346" cy="3634441"/>
          </a:xfrm>
          <a:custGeom>
            <a:avLst/>
            <a:gdLst/>
            <a:ahLst/>
            <a:cxnLst/>
            <a:rect r="r" b="b" t="t" l="l"/>
            <a:pathLst>
              <a:path h="3634441" w="4732346">
                <a:moveTo>
                  <a:pt x="0" y="0"/>
                </a:moveTo>
                <a:lnTo>
                  <a:pt x="4732345" y="0"/>
                </a:lnTo>
                <a:lnTo>
                  <a:pt x="4732345" y="3634441"/>
                </a:lnTo>
                <a:lnTo>
                  <a:pt x="0" y="3634441"/>
                </a:lnTo>
                <a:lnTo>
                  <a:pt x="0" y="0"/>
                </a:lnTo>
                <a:close/>
              </a:path>
            </a:pathLst>
          </a:custGeom>
          <a:blipFill>
            <a:blip r:embed="rId8"/>
            <a:stretch>
              <a:fillRect l="0" t="0" r="0" b="0"/>
            </a:stretch>
          </a:blipFill>
        </p:spPr>
      </p:sp>
      <p:grpSp>
        <p:nvGrpSpPr>
          <p:cNvPr name="Group 13" id="13"/>
          <p:cNvGrpSpPr/>
          <p:nvPr/>
        </p:nvGrpSpPr>
        <p:grpSpPr>
          <a:xfrm rot="0">
            <a:off x="9335556" y="3029551"/>
            <a:ext cx="2315905" cy="1303420"/>
            <a:chOff x="0" y="0"/>
            <a:chExt cx="609950" cy="343288"/>
          </a:xfrm>
        </p:grpSpPr>
        <p:sp>
          <p:nvSpPr>
            <p:cNvPr name="Freeform 14" id="14"/>
            <p:cNvSpPr/>
            <p:nvPr/>
          </p:nvSpPr>
          <p:spPr>
            <a:xfrm flipH="false" flipV="false" rot="0">
              <a:off x="0" y="0"/>
              <a:ext cx="609950" cy="343288"/>
            </a:xfrm>
            <a:custGeom>
              <a:avLst/>
              <a:gdLst/>
              <a:ahLst/>
              <a:cxnLst/>
              <a:rect r="r" b="b" t="t" l="l"/>
              <a:pathLst>
                <a:path h="343288" w="609950">
                  <a:moveTo>
                    <a:pt x="170490" y="0"/>
                  </a:moveTo>
                  <a:lnTo>
                    <a:pt x="439461" y="0"/>
                  </a:lnTo>
                  <a:cubicBezTo>
                    <a:pt x="484677" y="0"/>
                    <a:pt x="528042" y="17962"/>
                    <a:pt x="560015" y="49935"/>
                  </a:cubicBezTo>
                  <a:cubicBezTo>
                    <a:pt x="591988" y="81908"/>
                    <a:pt x="609950" y="125273"/>
                    <a:pt x="609950" y="170490"/>
                  </a:cubicBezTo>
                  <a:lnTo>
                    <a:pt x="609950" y="172798"/>
                  </a:lnTo>
                  <a:cubicBezTo>
                    <a:pt x="609950" y="218015"/>
                    <a:pt x="591988" y="261379"/>
                    <a:pt x="560015" y="293352"/>
                  </a:cubicBezTo>
                  <a:cubicBezTo>
                    <a:pt x="528042" y="325325"/>
                    <a:pt x="484677" y="343288"/>
                    <a:pt x="439461" y="343288"/>
                  </a:cubicBezTo>
                  <a:lnTo>
                    <a:pt x="170490" y="343288"/>
                  </a:lnTo>
                  <a:cubicBezTo>
                    <a:pt x="125273" y="343288"/>
                    <a:pt x="81908" y="325325"/>
                    <a:pt x="49935" y="293352"/>
                  </a:cubicBezTo>
                  <a:cubicBezTo>
                    <a:pt x="17962" y="261379"/>
                    <a:pt x="0" y="218015"/>
                    <a:pt x="0" y="172798"/>
                  </a:cubicBezTo>
                  <a:lnTo>
                    <a:pt x="0" y="170490"/>
                  </a:lnTo>
                  <a:cubicBezTo>
                    <a:pt x="0" y="125273"/>
                    <a:pt x="17962" y="81908"/>
                    <a:pt x="49935" y="49935"/>
                  </a:cubicBezTo>
                  <a:cubicBezTo>
                    <a:pt x="81908" y="17962"/>
                    <a:pt x="125273" y="0"/>
                    <a:pt x="170490" y="0"/>
                  </a:cubicBezTo>
                  <a:close/>
                </a:path>
              </a:pathLst>
            </a:custGeom>
            <a:solidFill>
              <a:srgbClr val="1B1E3F"/>
            </a:solidFill>
          </p:spPr>
        </p:sp>
        <p:sp>
          <p:nvSpPr>
            <p:cNvPr name="TextBox 15" id="15"/>
            <p:cNvSpPr txBox="true"/>
            <p:nvPr/>
          </p:nvSpPr>
          <p:spPr>
            <a:xfrm>
              <a:off x="0" y="-9525"/>
              <a:ext cx="609950" cy="352813"/>
            </a:xfrm>
            <a:prstGeom prst="rect">
              <a:avLst/>
            </a:prstGeom>
          </p:spPr>
          <p:txBody>
            <a:bodyPr anchor="ctr" rtlCol="false" tIns="50800" lIns="50800" bIns="50800" rIns="50800"/>
            <a:lstStyle/>
            <a:p>
              <a:pPr algn="ctr">
                <a:lnSpc>
                  <a:spcPts val="1874"/>
                </a:lnSpc>
              </a:pPr>
            </a:p>
          </p:txBody>
        </p:sp>
      </p:grpSp>
      <p:sp>
        <p:nvSpPr>
          <p:cNvPr name="TextBox 16" id="16"/>
          <p:cNvSpPr txBox="true"/>
          <p:nvPr/>
        </p:nvSpPr>
        <p:spPr>
          <a:xfrm rot="0">
            <a:off x="9329010" y="3430547"/>
            <a:ext cx="2322451" cy="463329"/>
          </a:xfrm>
          <a:prstGeom prst="rect">
            <a:avLst/>
          </a:prstGeom>
        </p:spPr>
        <p:txBody>
          <a:bodyPr anchor="t" rtlCol="false" tIns="0" lIns="0" bIns="0" rIns="0">
            <a:spAutoFit/>
          </a:bodyPr>
          <a:lstStyle/>
          <a:p>
            <a:pPr algn="ctr">
              <a:lnSpc>
                <a:spcPts val="3611"/>
              </a:lnSpc>
              <a:spcBef>
                <a:spcPct val="0"/>
              </a:spcBef>
            </a:pPr>
            <a:r>
              <a:rPr lang="en-US" b="true" sz="2799" spc="-153">
                <a:solidFill>
                  <a:srgbClr val="FFFFFF"/>
                </a:solidFill>
                <a:latin typeface="Helios Bold"/>
                <a:ea typeface="Helios Bold"/>
                <a:cs typeface="Helios Bold"/>
                <a:sym typeface="Helios Bold"/>
              </a:rPr>
              <a:t>Cost-effective</a:t>
            </a:r>
          </a:p>
        </p:txBody>
      </p:sp>
      <p:sp>
        <p:nvSpPr>
          <p:cNvPr name="Freeform 17" id="17"/>
          <p:cNvSpPr/>
          <p:nvPr/>
        </p:nvSpPr>
        <p:spPr>
          <a:xfrm flipH="false" flipV="false" rot="0">
            <a:off x="12092063" y="2060491"/>
            <a:ext cx="4819502" cy="3624266"/>
          </a:xfrm>
          <a:custGeom>
            <a:avLst/>
            <a:gdLst/>
            <a:ahLst/>
            <a:cxnLst/>
            <a:rect r="r" b="b" t="t" l="l"/>
            <a:pathLst>
              <a:path h="3624266" w="4819502">
                <a:moveTo>
                  <a:pt x="0" y="0"/>
                </a:moveTo>
                <a:lnTo>
                  <a:pt x="4819503" y="0"/>
                </a:lnTo>
                <a:lnTo>
                  <a:pt x="4819503" y="3624266"/>
                </a:lnTo>
                <a:lnTo>
                  <a:pt x="0" y="3624266"/>
                </a:lnTo>
                <a:lnTo>
                  <a:pt x="0" y="0"/>
                </a:lnTo>
                <a:close/>
              </a:path>
            </a:pathLst>
          </a:custGeom>
          <a:blipFill>
            <a:blip r:embed="rId9"/>
            <a:stretch>
              <a:fillRect l="0" t="0" r="0" b="0"/>
            </a:stretch>
          </a:blipFill>
        </p:spPr>
      </p:sp>
      <p:sp>
        <p:nvSpPr>
          <p:cNvPr name="Freeform 18" id="18"/>
          <p:cNvSpPr/>
          <p:nvPr/>
        </p:nvSpPr>
        <p:spPr>
          <a:xfrm flipH="false" flipV="false" rot="0">
            <a:off x="12177663" y="5684757"/>
            <a:ext cx="4724378" cy="4004619"/>
          </a:xfrm>
          <a:custGeom>
            <a:avLst/>
            <a:gdLst/>
            <a:ahLst/>
            <a:cxnLst/>
            <a:rect r="r" b="b" t="t" l="l"/>
            <a:pathLst>
              <a:path h="4004619" w="4724378">
                <a:moveTo>
                  <a:pt x="0" y="0"/>
                </a:moveTo>
                <a:lnTo>
                  <a:pt x="4724378" y="0"/>
                </a:lnTo>
                <a:lnTo>
                  <a:pt x="4724378" y="4004619"/>
                </a:lnTo>
                <a:lnTo>
                  <a:pt x="0" y="4004619"/>
                </a:lnTo>
                <a:lnTo>
                  <a:pt x="0" y="0"/>
                </a:lnTo>
                <a:close/>
              </a:path>
            </a:pathLst>
          </a:custGeom>
          <a:blipFill>
            <a:blip r:embed="rId10"/>
            <a:stretch>
              <a:fillRect l="0" t="0" r="0" b="0"/>
            </a:stretch>
          </a:blipFill>
        </p:spPr>
      </p:sp>
      <p:grpSp>
        <p:nvGrpSpPr>
          <p:cNvPr name="Group 19" id="19"/>
          <p:cNvGrpSpPr/>
          <p:nvPr/>
        </p:nvGrpSpPr>
        <p:grpSpPr>
          <a:xfrm rot="0">
            <a:off x="1164366" y="6710927"/>
            <a:ext cx="2653364" cy="1233665"/>
            <a:chOff x="0" y="0"/>
            <a:chExt cx="698828" cy="324916"/>
          </a:xfrm>
        </p:grpSpPr>
        <p:sp>
          <p:nvSpPr>
            <p:cNvPr name="Freeform 20" id="20"/>
            <p:cNvSpPr/>
            <p:nvPr/>
          </p:nvSpPr>
          <p:spPr>
            <a:xfrm flipH="false" flipV="false" rot="0">
              <a:off x="0" y="0"/>
              <a:ext cx="698828" cy="324916"/>
            </a:xfrm>
            <a:custGeom>
              <a:avLst/>
              <a:gdLst/>
              <a:ahLst/>
              <a:cxnLst/>
              <a:rect r="r" b="b" t="t" l="l"/>
              <a:pathLst>
                <a:path h="324916" w="698828">
                  <a:moveTo>
                    <a:pt x="148807" y="0"/>
                  </a:moveTo>
                  <a:lnTo>
                    <a:pt x="550022" y="0"/>
                  </a:lnTo>
                  <a:cubicBezTo>
                    <a:pt x="589488" y="0"/>
                    <a:pt x="627337" y="15678"/>
                    <a:pt x="655244" y="43584"/>
                  </a:cubicBezTo>
                  <a:cubicBezTo>
                    <a:pt x="683151" y="71491"/>
                    <a:pt x="698828" y="109341"/>
                    <a:pt x="698828" y="148807"/>
                  </a:cubicBezTo>
                  <a:lnTo>
                    <a:pt x="698828" y="176109"/>
                  </a:lnTo>
                  <a:cubicBezTo>
                    <a:pt x="698828" y="215575"/>
                    <a:pt x="683151" y="253425"/>
                    <a:pt x="655244" y="281331"/>
                  </a:cubicBezTo>
                  <a:cubicBezTo>
                    <a:pt x="627337" y="309238"/>
                    <a:pt x="589488" y="324916"/>
                    <a:pt x="550022" y="324916"/>
                  </a:cubicBezTo>
                  <a:lnTo>
                    <a:pt x="148807" y="324916"/>
                  </a:lnTo>
                  <a:cubicBezTo>
                    <a:pt x="66623" y="324916"/>
                    <a:pt x="0" y="258293"/>
                    <a:pt x="0" y="176109"/>
                  </a:cubicBezTo>
                  <a:lnTo>
                    <a:pt x="0" y="148807"/>
                  </a:lnTo>
                  <a:cubicBezTo>
                    <a:pt x="0" y="109341"/>
                    <a:pt x="15678" y="71491"/>
                    <a:pt x="43584" y="43584"/>
                  </a:cubicBezTo>
                  <a:cubicBezTo>
                    <a:pt x="71491" y="15678"/>
                    <a:pt x="109341" y="0"/>
                    <a:pt x="148807" y="0"/>
                  </a:cubicBezTo>
                  <a:close/>
                </a:path>
              </a:pathLst>
            </a:custGeom>
            <a:solidFill>
              <a:srgbClr val="1B1E3F"/>
            </a:solidFill>
          </p:spPr>
        </p:sp>
        <p:sp>
          <p:nvSpPr>
            <p:cNvPr name="TextBox 21" id="21"/>
            <p:cNvSpPr txBox="true"/>
            <p:nvPr/>
          </p:nvSpPr>
          <p:spPr>
            <a:xfrm>
              <a:off x="0" y="-9525"/>
              <a:ext cx="698828" cy="334441"/>
            </a:xfrm>
            <a:prstGeom prst="rect">
              <a:avLst/>
            </a:prstGeom>
          </p:spPr>
          <p:txBody>
            <a:bodyPr anchor="ctr" rtlCol="false" tIns="50800" lIns="50800" bIns="50800" rIns="50800"/>
            <a:lstStyle/>
            <a:p>
              <a:pPr algn="ctr">
                <a:lnSpc>
                  <a:spcPts val="1874"/>
                </a:lnSpc>
              </a:pPr>
            </a:p>
          </p:txBody>
        </p:sp>
      </p:grpSp>
      <p:sp>
        <p:nvSpPr>
          <p:cNvPr name="TextBox 22" id="22"/>
          <p:cNvSpPr txBox="true"/>
          <p:nvPr/>
        </p:nvSpPr>
        <p:spPr>
          <a:xfrm rot="0">
            <a:off x="-1176040" y="6848461"/>
            <a:ext cx="7308282" cy="920496"/>
          </a:xfrm>
          <a:prstGeom prst="rect">
            <a:avLst/>
          </a:prstGeom>
        </p:spPr>
        <p:txBody>
          <a:bodyPr anchor="t" rtlCol="false" tIns="0" lIns="0" bIns="0" rIns="0">
            <a:spAutoFit/>
          </a:bodyPr>
          <a:lstStyle/>
          <a:p>
            <a:pPr algn="ctr">
              <a:lnSpc>
                <a:spcPts val="3611"/>
              </a:lnSpc>
            </a:pPr>
            <a:r>
              <a:rPr lang="en-US" b="true" sz="2799" spc="-153">
                <a:solidFill>
                  <a:srgbClr val="FFFFFF"/>
                </a:solidFill>
                <a:latin typeface="Helios Bold"/>
                <a:ea typeface="Helios Bold"/>
                <a:cs typeface="Helios Bold"/>
                <a:sym typeface="Helios Bold"/>
              </a:rPr>
              <a:t>Enrionmental-</a:t>
            </a:r>
          </a:p>
          <a:p>
            <a:pPr algn="ctr">
              <a:lnSpc>
                <a:spcPts val="3611"/>
              </a:lnSpc>
              <a:spcBef>
                <a:spcPct val="0"/>
              </a:spcBef>
            </a:pPr>
            <a:r>
              <a:rPr lang="en-US" b="true" sz="2799" spc="-153">
                <a:solidFill>
                  <a:srgbClr val="FFFFFF"/>
                </a:solidFill>
                <a:latin typeface="Helios Bold"/>
                <a:ea typeface="Helios Bold"/>
                <a:cs typeface="Helios Bold"/>
                <a:sym typeface="Helios Bold"/>
              </a:rPr>
              <a:t>friendly </a:t>
            </a:r>
          </a:p>
        </p:txBody>
      </p:sp>
      <p:sp>
        <p:nvSpPr>
          <p:cNvPr name="Freeform 23" id="23"/>
          <p:cNvSpPr/>
          <p:nvPr/>
        </p:nvSpPr>
        <p:spPr>
          <a:xfrm flipH="false" flipV="false" rot="0">
            <a:off x="3914009" y="5694932"/>
            <a:ext cx="4688123" cy="3730743"/>
          </a:xfrm>
          <a:custGeom>
            <a:avLst/>
            <a:gdLst/>
            <a:ahLst/>
            <a:cxnLst/>
            <a:rect r="r" b="b" t="t" l="l"/>
            <a:pathLst>
              <a:path h="3730743" w="4688123">
                <a:moveTo>
                  <a:pt x="0" y="0"/>
                </a:moveTo>
                <a:lnTo>
                  <a:pt x="4688122" y="0"/>
                </a:lnTo>
                <a:lnTo>
                  <a:pt x="4688122" y="3730743"/>
                </a:lnTo>
                <a:lnTo>
                  <a:pt x="0" y="3730743"/>
                </a:lnTo>
                <a:lnTo>
                  <a:pt x="0" y="0"/>
                </a:lnTo>
                <a:close/>
              </a:path>
            </a:pathLst>
          </a:custGeom>
          <a:blipFill>
            <a:blip r:embed="rId11"/>
            <a:stretch>
              <a:fillRect l="0" t="0" r="0" b="0"/>
            </a:stretch>
          </a:blipFill>
        </p:spPr>
      </p:sp>
      <p:sp>
        <p:nvSpPr>
          <p:cNvPr name="TextBox 24" id="24"/>
          <p:cNvSpPr txBox="true"/>
          <p:nvPr/>
        </p:nvSpPr>
        <p:spPr>
          <a:xfrm rot="0">
            <a:off x="2478101" y="352167"/>
            <a:ext cx="8347095" cy="1260692"/>
          </a:xfrm>
          <a:prstGeom prst="rect">
            <a:avLst/>
          </a:prstGeom>
        </p:spPr>
        <p:txBody>
          <a:bodyPr anchor="t" rtlCol="false" tIns="0" lIns="0" bIns="0" rIns="0">
            <a:spAutoFit/>
          </a:bodyPr>
          <a:lstStyle/>
          <a:p>
            <a:pPr algn="ctr" marL="0" indent="0" lvl="0">
              <a:lnSpc>
                <a:spcPts val="8722"/>
              </a:lnSpc>
              <a:spcBef>
                <a:spcPct val="0"/>
              </a:spcBef>
            </a:pPr>
            <a:r>
              <a:rPr lang="en-US" b="true" sz="11040">
                <a:solidFill>
                  <a:srgbClr val="1B1E3F"/>
                </a:solidFill>
                <a:latin typeface="TT Bluescreens Bold"/>
                <a:ea typeface="TT Bluescreens Bold"/>
                <a:cs typeface="TT Bluescreens Bold"/>
                <a:sym typeface="TT Bluescreens Bold"/>
              </a:rPr>
              <a:t>SOLUTION PROVIDE:</a:t>
            </a:r>
          </a:p>
        </p:txBody>
      </p:sp>
      <p:sp>
        <p:nvSpPr>
          <p:cNvPr name="TextBox 25" id="25"/>
          <p:cNvSpPr txBox="true"/>
          <p:nvPr/>
        </p:nvSpPr>
        <p:spPr>
          <a:xfrm rot="0">
            <a:off x="1513306" y="3201963"/>
            <a:ext cx="1955482" cy="920496"/>
          </a:xfrm>
          <a:prstGeom prst="rect">
            <a:avLst/>
          </a:prstGeom>
        </p:spPr>
        <p:txBody>
          <a:bodyPr anchor="t" rtlCol="false" tIns="0" lIns="0" bIns="0" rIns="0">
            <a:spAutoFit/>
          </a:bodyPr>
          <a:lstStyle/>
          <a:p>
            <a:pPr algn="ctr">
              <a:lnSpc>
                <a:spcPts val="3611"/>
              </a:lnSpc>
              <a:spcBef>
                <a:spcPct val="0"/>
              </a:spcBef>
            </a:pPr>
            <a:r>
              <a:rPr lang="en-US" b="true" sz="2799" spc="-153">
                <a:solidFill>
                  <a:srgbClr val="FFFFFF"/>
                </a:solidFill>
                <a:latin typeface="Helios Bold"/>
                <a:ea typeface="Helios Bold"/>
                <a:cs typeface="Helios Bold"/>
                <a:sym typeface="Helios Bold"/>
              </a:rPr>
              <a:t>Optimal Solution</a:t>
            </a:r>
          </a:p>
        </p:txBody>
      </p:sp>
      <p:sp>
        <p:nvSpPr>
          <p:cNvPr name="TextBox 26" id="26"/>
          <p:cNvSpPr txBox="true"/>
          <p:nvPr/>
        </p:nvSpPr>
        <p:spPr>
          <a:xfrm rot="0">
            <a:off x="3542203" y="1349512"/>
            <a:ext cx="12668250" cy="499110"/>
          </a:xfrm>
          <a:prstGeom prst="rect">
            <a:avLst/>
          </a:prstGeom>
        </p:spPr>
        <p:txBody>
          <a:bodyPr anchor="t" rtlCol="false" tIns="0" lIns="0" bIns="0" rIns="0">
            <a:spAutoFit/>
          </a:bodyPr>
          <a:lstStyle/>
          <a:p>
            <a:pPr algn="ctr">
              <a:lnSpc>
                <a:spcPts val="3869"/>
              </a:lnSpc>
              <a:spcBef>
                <a:spcPct val="0"/>
              </a:spcBef>
            </a:pPr>
            <a:r>
              <a:rPr lang="en-US" b="true" sz="2999" spc="-164">
                <a:solidFill>
                  <a:srgbClr val="F57A08"/>
                </a:solidFill>
                <a:latin typeface="Helios Bold"/>
                <a:ea typeface="Helios Bold"/>
                <a:cs typeface="Helios Bold"/>
                <a:sym typeface="Helios Bold"/>
              </a:rPr>
              <a:t>Simulation of the Air transport between Shanghai and Singapore is destroyed.</a:t>
            </a:r>
          </a:p>
        </p:txBody>
      </p:sp>
      <p:grpSp>
        <p:nvGrpSpPr>
          <p:cNvPr name="Group 27" id="27"/>
          <p:cNvGrpSpPr/>
          <p:nvPr/>
        </p:nvGrpSpPr>
        <p:grpSpPr>
          <a:xfrm rot="0">
            <a:off x="9335556" y="6710927"/>
            <a:ext cx="2315905" cy="1233665"/>
            <a:chOff x="0" y="0"/>
            <a:chExt cx="609950" cy="324916"/>
          </a:xfrm>
        </p:grpSpPr>
        <p:sp>
          <p:nvSpPr>
            <p:cNvPr name="Freeform 28" id="28"/>
            <p:cNvSpPr/>
            <p:nvPr/>
          </p:nvSpPr>
          <p:spPr>
            <a:xfrm flipH="false" flipV="false" rot="0">
              <a:off x="0" y="0"/>
              <a:ext cx="609950" cy="324916"/>
            </a:xfrm>
            <a:custGeom>
              <a:avLst/>
              <a:gdLst/>
              <a:ahLst/>
              <a:cxnLst/>
              <a:rect r="r" b="b" t="t" l="l"/>
              <a:pathLst>
                <a:path h="324916" w="609950">
                  <a:moveTo>
                    <a:pt x="162458" y="0"/>
                  </a:moveTo>
                  <a:lnTo>
                    <a:pt x="447492" y="0"/>
                  </a:lnTo>
                  <a:cubicBezTo>
                    <a:pt x="490579" y="0"/>
                    <a:pt x="531901" y="17116"/>
                    <a:pt x="562367" y="47583"/>
                  </a:cubicBezTo>
                  <a:cubicBezTo>
                    <a:pt x="592834" y="78050"/>
                    <a:pt x="609950" y="119371"/>
                    <a:pt x="609950" y="162458"/>
                  </a:cubicBezTo>
                  <a:lnTo>
                    <a:pt x="609950" y="162458"/>
                  </a:lnTo>
                  <a:cubicBezTo>
                    <a:pt x="609950" y="205544"/>
                    <a:pt x="592834" y="246866"/>
                    <a:pt x="562367" y="277333"/>
                  </a:cubicBezTo>
                  <a:cubicBezTo>
                    <a:pt x="531901" y="307800"/>
                    <a:pt x="490579" y="324916"/>
                    <a:pt x="447492" y="324916"/>
                  </a:cubicBezTo>
                  <a:lnTo>
                    <a:pt x="162458" y="324916"/>
                  </a:lnTo>
                  <a:cubicBezTo>
                    <a:pt x="119371" y="324916"/>
                    <a:pt x="78050" y="307800"/>
                    <a:pt x="47583" y="277333"/>
                  </a:cubicBezTo>
                  <a:cubicBezTo>
                    <a:pt x="17116" y="246866"/>
                    <a:pt x="0" y="205544"/>
                    <a:pt x="0" y="162458"/>
                  </a:cubicBezTo>
                  <a:lnTo>
                    <a:pt x="0" y="162458"/>
                  </a:lnTo>
                  <a:cubicBezTo>
                    <a:pt x="0" y="119371"/>
                    <a:pt x="17116" y="78050"/>
                    <a:pt x="47583" y="47583"/>
                  </a:cubicBezTo>
                  <a:cubicBezTo>
                    <a:pt x="78050" y="17116"/>
                    <a:pt x="119371" y="0"/>
                    <a:pt x="162458" y="0"/>
                  </a:cubicBezTo>
                  <a:close/>
                </a:path>
              </a:pathLst>
            </a:custGeom>
            <a:solidFill>
              <a:srgbClr val="1B1E3F"/>
            </a:solidFill>
          </p:spPr>
        </p:sp>
        <p:sp>
          <p:nvSpPr>
            <p:cNvPr name="TextBox 29" id="29"/>
            <p:cNvSpPr txBox="true"/>
            <p:nvPr/>
          </p:nvSpPr>
          <p:spPr>
            <a:xfrm>
              <a:off x="0" y="-9525"/>
              <a:ext cx="609950" cy="334441"/>
            </a:xfrm>
            <a:prstGeom prst="rect">
              <a:avLst/>
            </a:prstGeom>
          </p:spPr>
          <p:txBody>
            <a:bodyPr anchor="ctr" rtlCol="false" tIns="50800" lIns="50800" bIns="50800" rIns="50800"/>
            <a:lstStyle/>
            <a:p>
              <a:pPr algn="ctr">
                <a:lnSpc>
                  <a:spcPts val="1874"/>
                </a:lnSpc>
              </a:pPr>
            </a:p>
          </p:txBody>
        </p:sp>
      </p:grpSp>
      <p:sp>
        <p:nvSpPr>
          <p:cNvPr name="TextBox 30" id="30"/>
          <p:cNvSpPr txBox="true"/>
          <p:nvPr/>
        </p:nvSpPr>
        <p:spPr>
          <a:xfrm rot="0">
            <a:off x="9535279" y="7077061"/>
            <a:ext cx="1916460" cy="463296"/>
          </a:xfrm>
          <a:prstGeom prst="rect">
            <a:avLst/>
          </a:prstGeom>
        </p:spPr>
        <p:txBody>
          <a:bodyPr anchor="t" rtlCol="false" tIns="0" lIns="0" bIns="0" rIns="0">
            <a:spAutoFit/>
          </a:bodyPr>
          <a:lstStyle/>
          <a:p>
            <a:pPr algn="ctr">
              <a:lnSpc>
                <a:spcPts val="3611"/>
              </a:lnSpc>
              <a:spcBef>
                <a:spcPct val="0"/>
              </a:spcBef>
            </a:pPr>
            <a:r>
              <a:rPr lang="en-US" b="true" sz="2799" spc="-153">
                <a:solidFill>
                  <a:srgbClr val="FFFFFF"/>
                </a:solidFill>
                <a:latin typeface="Helios Bold"/>
                <a:ea typeface="Helios Bold"/>
                <a:cs typeface="Helios Bold"/>
                <a:sym typeface="Helios Bold"/>
              </a:rPr>
              <a:t>Time-Saving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32378" y="1028700"/>
            <a:ext cx="1104150" cy="440588"/>
          </a:xfrm>
          <a:custGeom>
            <a:avLst/>
            <a:gdLst/>
            <a:ahLst/>
            <a:cxnLst/>
            <a:rect r="r" b="b" t="t" l="l"/>
            <a:pathLst>
              <a:path h="440588" w="1104150">
                <a:moveTo>
                  <a:pt x="0" y="0"/>
                </a:moveTo>
                <a:lnTo>
                  <a:pt x="1104150" y="0"/>
                </a:lnTo>
                <a:lnTo>
                  <a:pt x="1104150" y="440588"/>
                </a:lnTo>
                <a:lnTo>
                  <a:pt x="0" y="440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525" y="0"/>
            <a:ext cx="1028700" cy="10287000"/>
            <a:chOff x="0" y="0"/>
            <a:chExt cx="270933" cy="2709333"/>
          </a:xfrm>
        </p:grpSpPr>
        <p:sp>
          <p:nvSpPr>
            <p:cNvPr name="Freeform 4" id="4"/>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F57A08"/>
            </a:solidFill>
          </p:spPr>
        </p:sp>
        <p:sp>
          <p:nvSpPr>
            <p:cNvPr name="TextBox 5" id="5"/>
            <p:cNvSpPr txBox="true"/>
            <p:nvPr/>
          </p:nvSpPr>
          <p:spPr>
            <a:xfrm>
              <a:off x="0" y="-9525"/>
              <a:ext cx="270933" cy="2718858"/>
            </a:xfrm>
            <a:prstGeom prst="rect">
              <a:avLst/>
            </a:prstGeom>
          </p:spPr>
          <p:txBody>
            <a:bodyPr anchor="ctr" rtlCol="false" tIns="50800" lIns="50800" bIns="50800" rIns="50800"/>
            <a:lstStyle/>
            <a:p>
              <a:pPr algn="ctr">
                <a:lnSpc>
                  <a:spcPts val="1874"/>
                </a:lnSpc>
              </a:pPr>
            </a:p>
          </p:txBody>
        </p:sp>
      </p:grpSp>
      <p:sp>
        <p:nvSpPr>
          <p:cNvPr name="AutoShape 6" id="6"/>
          <p:cNvSpPr/>
          <p:nvPr/>
        </p:nvSpPr>
        <p:spPr>
          <a:xfrm>
            <a:off x="550779" y="1028700"/>
            <a:ext cx="0" cy="4114800"/>
          </a:xfrm>
          <a:prstGeom prst="line">
            <a:avLst/>
          </a:prstGeom>
          <a:ln cap="flat" w="9525">
            <a:solidFill>
              <a:srgbClr val="000000"/>
            </a:solidFill>
            <a:prstDash val="solid"/>
            <a:headEnd type="none" len="sm" w="sm"/>
            <a:tailEnd type="none" len="sm" w="sm"/>
          </a:ln>
        </p:spPr>
      </p:sp>
      <p:sp>
        <p:nvSpPr>
          <p:cNvPr name="Freeform 7" id="7"/>
          <p:cNvSpPr/>
          <p:nvPr/>
        </p:nvSpPr>
        <p:spPr>
          <a:xfrm flipH="false" flipV="false" rot="0">
            <a:off x="2625494" y="5213228"/>
            <a:ext cx="390912" cy="274660"/>
          </a:xfrm>
          <a:custGeom>
            <a:avLst/>
            <a:gdLst/>
            <a:ahLst/>
            <a:cxnLst/>
            <a:rect r="r" b="b" t="t" l="l"/>
            <a:pathLst>
              <a:path h="274660" w="390912">
                <a:moveTo>
                  <a:pt x="0" y="0"/>
                </a:moveTo>
                <a:lnTo>
                  <a:pt x="390912" y="0"/>
                </a:lnTo>
                <a:lnTo>
                  <a:pt x="390912" y="274660"/>
                </a:lnTo>
                <a:lnTo>
                  <a:pt x="0" y="2746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391364" y="5977864"/>
            <a:ext cx="2348407" cy="408036"/>
          </a:xfrm>
          <a:custGeom>
            <a:avLst/>
            <a:gdLst/>
            <a:ahLst/>
            <a:cxnLst/>
            <a:rect r="r" b="b" t="t" l="l"/>
            <a:pathLst>
              <a:path h="408036" w="2348407">
                <a:moveTo>
                  <a:pt x="0" y="0"/>
                </a:moveTo>
                <a:lnTo>
                  <a:pt x="2348407" y="0"/>
                </a:lnTo>
                <a:lnTo>
                  <a:pt x="2348407" y="408036"/>
                </a:lnTo>
                <a:lnTo>
                  <a:pt x="0" y="408036"/>
                </a:lnTo>
                <a:lnTo>
                  <a:pt x="0" y="0"/>
                </a:lnTo>
                <a:close/>
              </a:path>
            </a:pathLst>
          </a:custGeom>
          <a:blipFill>
            <a:blip r:embed="rId6"/>
            <a:stretch>
              <a:fillRect l="0" t="0" r="0" b="0"/>
            </a:stretch>
          </a:blipFill>
        </p:spPr>
      </p:sp>
      <p:grpSp>
        <p:nvGrpSpPr>
          <p:cNvPr name="Group 9" id="9"/>
          <p:cNvGrpSpPr/>
          <p:nvPr/>
        </p:nvGrpSpPr>
        <p:grpSpPr>
          <a:xfrm rot="0">
            <a:off x="7176996" y="5135396"/>
            <a:ext cx="2777144" cy="1140785"/>
            <a:chOff x="0" y="0"/>
            <a:chExt cx="731429" cy="300454"/>
          </a:xfrm>
        </p:grpSpPr>
        <p:sp>
          <p:nvSpPr>
            <p:cNvPr name="Freeform 10" id="10"/>
            <p:cNvSpPr/>
            <p:nvPr/>
          </p:nvSpPr>
          <p:spPr>
            <a:xfrm flipH="false" flipV="false" rot="0">
              <a:off x="0" y="0"/>
              <a:ext cx="731429" cy="300454"/>
            </a:xfrm>
            <a:custGeom>
              <a:avLst/>
              <a:gdLst/>
              <a:ahLst/>
              <a:cxnLst/>
              <a:rect r="r" b="b" t="t" l="l"/>
              <a:pathLst>
                <a:path h="300454" w="731429">
                  <a:moveTo>
                    <a:pt x="0" y="0"/>
                  </a:moveTo>
                  <a:lnTo>
                    <a:pt x="731429" y="0"/>
                  </a:lnTo>
                  <a:lnTo>
                    <a:pt x="731429" y="300454"/>
                  </a:lnTo>
                  <a:lnTo>
                    <a:pt x="0" y="300454"/>
                  </a:lnTo>
                  <a:close/>
                </a:path>
              </a:pathLst>
            </a:custGeom>
            <a:solidFill>
              <a:srgbClr val="F57A08"/>
            </a:solidFill>
          </p:spPr>
        </p:sp>
        <p:sp>
          <p:nvSpPr>
            <p:cNvPr name="TextBox 11" id="11"/>
            <p:cNvSpPr txBox="true"/>
            <p:nvPr/>
          </p:nvSpPr>
          <p:spPr>
            <a:xfrm>
              <a:off x="0" y="-9525"/>
              <a:ext cx="731429" cy="309979"/>
            </a:xfrm>
            <a:prstGeom prst="rect">
              <a:avLst/>
            </a:prstGeom>
          </p:spPr>
          <p:txBody>
            <a:bodyPr anchor="ctr" rtlCol="false" tIns="50800" lIns="50800" bIns="50800" rIns="50800"/>
            <a:lstStyle/>
            <a:p>
              <a:pPr algn="ctr">
                <a:lnSpc>
                  <a:spcPts val="1874"/>
                </a:lnSpc>
              </a:pPr>
            </a:p>
          </p:txBody>
        </p:sp>
      </p:grpSp>
      <p:sp>
        <p:nvSpPr>
          <p:cNvPr name="Freeform 12" id="12"/>
          <p:cNvSpPr/>
          <p:nvPr/>
        </p:nvSpPr>
        <p:spPr>
          <a:xfrm flipH="false" flipV="false" rot="0">
            <a:off x="6440389" y="2397359"/>
            <a:ext cx="11301259" cy="5904908"/>
          </a:xfrm>
          <a:custGeom>
            <a:avLst/>
            <a:gdLst/>
            <a:ahLst/>
            <a:cxnLst/>
            <a:rect r="r" b="b" t="t" l="l"/>
            <a:pathLst>
              <a:path h="5904908" w="11301259">
                <a:moveTo>
                  <a:pt x="0" y="0"/>
                </a:moveTo>
                <a:lnTo>
                  <a:pt x="11301259" y="0"/>
                </a:lnTo>
                <a:lnTo>
                  <a:pt x="11301259" y="5904908"/>
                </a:lnTo>
                <a:lnTo>
                  <a:pt x="0" y="5904908"/>
                </a:lnTo>
                <a:lnTo>
                  <a:pt x="0" y="0"/>
                </a:lnTo>
                <a:close/>
              </a:path>
            </a:pathLst>
          </a:custGeom>
          <a:blipFill>
            <a:blip r:embed="rId7"/>
            <a:stretch>
              <a:fillRect l="0" t="0" r="0" b="0"/>
            </a:stretch>
          </a:blipFill>
        </p:spPr>
      </p:sp>
      <p:sp>
        <p:nvSpPr>
          <p:cNvPr name="TextBox 13" id="13"/>
          <p:cNvSpPr txBox="true"/>
          <p:nvPr/>
        </p:nvSpPr>
        <p:spPr>
          <a:xfrm rot="0">
            <a:off x="1115652" y="3635327"/>
            <a:ext cx="5610504" cy="4611243"/>
          </a:xfrm>
          <a:prstGeom prst="rect">
            <a:avLst/>
          </a:prstGeom>
        </p:spPr>
        <p:txBody>
          <a:bodyPr anchor="t" rtlCol="false" tIns="0" lIns="0" bIns="0" rIns="0">
            <a:spAutoFit/>
          </a:bodyPr>
          <a:lstStyle/>
          <a:p>
            <a:pPr algn="l" marL="0" indent="0" lvl="0">
              <a:lnSpc>
                <a:spcPts val="2780"/>
              </a:lnSpc>
              <a:spcBef>
                <a:spcPct val="0"/>
              </a:spcBef>
            </a:pPr>
            <a:r>
              <a:rPr lang="en-US" sz="2699" spc="-94">
                <a:solidFill>
                  <a:srgbClr val="1B1E3F"/>
                </a:solidFill>
                <a:latin typeface="Helios"/>
                <a:ea typeface="Helios"/>
                <a:cs typeface="Helios"/>
                <a:sym typeface="Helios"/>
              </a:rPr>
              <a:t>With the expansion of our regional simulation to a global scope, we hope to have access to more data and can identify additional factors that affect regional and global supply chain stability. We aim to identify cities, routes, and regions that are more prone and vulnerable to crises, evaluate regional stability index and propose precautionary measures, and predict dynamic changes such as weather and demand shifts, along with their impacts on the transportation industry.</a:t>
            </a:r>
          </a:p>
        </p:txBody>
      </p:sp>
      <p:sp>
        <p:nvSpPr>
          <p:cNvPr name="TextBox 14" id="14"/>
          <p:cNvSpPr txBox="true"/>
          <p:nvPr/>
        </p:nvSpPr>
        <p:spPr>
          <a:xfrm rot="0">
            <a:off x="1432378" y="2350039"/>
            <a:ext cx="6335537" cy="1364693"/>
          </a:xfrm>
          <a:prstGeom prst="rect">
            <a:avLst/>
          </a:prstGeom>
        </p:spPr>
        <p:txBody>
          <a:bodyPr anchor="t" rtlCol="false" tIns="0" lIns="0" bIns="0" rIns="0">
            <a:spAutoFit/>
          </a:bodyPr>
          <a:lstStyle/>
          <a:p>
            <a:pPr algn="l" marL="0" indent="0" lvl="0">
              <a:lnSpc>
                <a:spcPts val="9433"/>
              </a:lnSpc>
              <a:spcBef>
                <a:spcPct val="0"/>
              </a:spcBef>
            </a:pPr>
            <a:r>
              <a:rPr lang="en-US" b="true" sz="11940" strike="noStrike" u="none">
                <a:solidFill>
                  <a:srgbClr val="1B1E3F"/>
                </a:solidFill>
                <a:latin typeface="TT Bluescreens Bold"/>
                <a:ea typeface="TT Bluescreens Bold"/>
                <a:cs typeface="TT Bluescreens Bold"/>
                <a:sym typeface="TT Bluescreens Bold"/>
              </a:rPr>
              <a:t>OUR VISION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375381" cy="481257"/>
          </a:xfrm>
          <a:custGeom>
            <a:avLst/>
            <a:gdLst/>
            <a:ahLst/>
            <a:cxnLst/>
            <a:rect r="r" b="b" t="t" l="l"/>
            <a:pathLst>
              <a:path h="481257" w="375381">
                <a:moveTo>
                  <a:pt x="0" y="0"/>
                </a:moveTo>
                <a:lnTo>
                  <a:pt x="375381" y="0"/>
                </a:lnTo>
                <a:lnTo>
                  <a:pt x="375381" y="481257"/>
                </a:lnTo>
                <a:lnTo>
                  <a:pt x="0" y="4812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8890" y="1028700"/>
            <a:ext cx="1104150" cy="440588"/>
          </a:xfrm>
          <a:custGeom>
            <a:avLst/>
            <a:gdLst/>
            <a:ahLst/>
            <a:cxnLst/>
            <a:rect r="r" b="b" t="t" l="l"/>
            <a:pathLst>
              <a:path h="440588" w="1104150">
                <a:moveTo>
                  <a:pt x="0" y="0"/>
                </a:moveTo>
                <a:lnTo>
                  <a:pt x="1104150" y="0"/>
                </a:lnTo>
                <a:lnTo>
                  <a:pt x="1104150" y="440588"/>
                </a:lnTo>
                <a:lnTo>
                  <a:pt x="0" y="440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7" y="0"/>
            <a:ext cx="1028700" cy="10287000"/>
            <a:chOff x="0" y="0"/>
            <a:chExt cx="270933" cy="2709333"/>
          </a:xfrm>
        </p:grpSpPr>
        <p:sp>
          <p:nvSpPr>
            <p:cNvPr name="Freeform 5" id="5"/>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F57A08"/>
            </a:solidFill>
          </p:spPr>
        </p:sp>
        <p:sp>
          <p:nvSpPr>
            <p:cNvPr name="TextBox 6" id="6"/>
            <p:cNvSpPr txBox="true"/>
            <p:nvPr/>
          </p:nvSpPr>
          <p:spPr>
            <a:xfrm>
              <a:off x="0" y="-9525"/>
              <a:ext cx="270933" cy="2718858"/>
            </a:xfrm>
            <a:prstGeom prst="rect">
              <a:avLst/>
            </a:prstGeom>
          </p:spPr>
          <p:txBody>
            <a:bodyPr anchor="ctr" rtlCol="false" tIns="50800" lIns="50800" bIns="50800" rIns="50800"/>
            <a:lstStyle/>
            <a:p>
              <a:pPr algn="ctr">
                <a:lnSpc>
                  <a:spcPts val="1874"/>
                </a:lnSpc>
              </a:pPr>
            </a:p>
          </p:txBody>
        </p:sp>
      </p:grpSp>
      <p:sp>
        <p:nvSpPr>
          <p:cNvPr name="AutoShape 7" id="7"/>
          <p:cNvSpPr/>
          <p:nvPr/>
        </p:nvSpPr>
        <p:spPr>
          <a:xfrm>
            <a:off x="560320" y="1028700"/>
            <a:ext cx="0" cy="4114800"/>
          </a:xfrm>
          <a:prstGeom prst="line">
            <a:avLst/>
          </a:prstGeom>
          <a:ln cap="flat" w="9525">
            <a:solidFill>
              <a:srgbClr val="000000"/>
            </a:solidFill>
            <a:prstDash val="solid"/>
            <a:headEnd type="none" len="sm" w="sm"/>
            <a:tailEnd type="none" len="sm" w="sm"/>
          </a:ln>
        </p:spPr>
      </p:sp>
      <p:grpSp>
        <p:nvGrpSpPr>
          <p:cNvPr name="Group 8" id="8"/>
          <p:cNvGrpSpPr/>
          <p:nvPr/>
        </p:nvGrpSpPr>
        <p:grpSpPr>
          <a:xfrm rot="0">
            <a:off x="8303583" y="3058798"/>
            <a:ext cx="1052990" cy="10529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7A08"/>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
        <p:nvSpPr>
          <p:cNvPr name="Freeform 11" id="11"/>
          <p:cNvSpPr/>
          <p:nvPr/>
        </p:nvSpPr>
        <p:spPr>
          <a:xfrm flipH="false" flipV="false" rot="0">
            <a:off x="8532457" y="3361266"/>
            <a:ext cx="595241" cy="448054"/>
          </a:xfrm>
          <a:custGeom>
            <a:avLst/>
            <a:gdLst/>
            <a:ahLst/>
            <a:cxnLst/>
            <a:rect r="r" b="b" t="t" l="l"/>
            <a:pathLst>
              <a:path h="448054" w="595241">
                <a:moveTo>
                  <a:pt x="0" y="0"/>
                </a:moveTo>
                <a:lnTo>
                  <a:pt x="595241" y="0"/>
                </a:lnTo>
                <a:lnTo>
                  <a:pt x="595241" y="448054"/>
                </a:lnTo>
                <a:lnTo>
                  <a:pt x="0" y="448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8303583" y="5219012"/>
            <a:ext cx="1052990" cy="105299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7A08"/>
            </a:solidFill>
          </p:spPr>
        </p:sp>
        <p:sp>
          <p:nvSpPr>
            <p:cNvPr name="TextBox 14" id="14"/>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
        <p:nvSpPr>
          <p:cNvPr name="Freeform 15" id="15"/>
          <p:cNvSpPr/>
          <p:nvPr/>
        </p:nvSpPr>
        <p:spPr>
          <a:xfrm flipH="false" flipV="false" rot="0">
            <a:off x="8532457" y="5447886"/>
            <a:ext cx="595241" cy="595241"/>
          </a:xfrm>
          <a:custGeom>
            <a:avLst/>
            <a:gdLst/>
            <a:ahLst/>
            <a:cxnLst/>
            <a:rect r="r" b="b" t="t" l="l"/>
            <a:pathLst>
              <a:path h="595241" w="595241">
                <a:moveTo>
                  <a:pt x="0" y="0"/>
                </a:moveTo>
                <a:lnTo>
                  <a:pt x="595241" y="0"/>
                </a:lnTo>
                <a:lnTo>
                  <a:pt x="595241" y="595241"/>
                </a:lnTo>
                <a:lnTo>
                  <a:pt x="0" y="5952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0">
            <a:off x="8303583" y="7422484"/>
            <a:ext cx="1052990" cy="105299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7A08"/>
            </a:solidFill>
          </p:spPr>
        </p:sp>
        <p:sp>
          <p:nvSpPr>
            <p:cNvPr name="TextBox 18" id="18"/>
            <p:cNvSpPr txBox="true"/>
            <p:nvPr/>
          </p:nvSpPr>
          <p:spPr>
            <a:xfrm>
              <a:off x="76200" y="66675"/>
              <a:ext cx="660400" cy="669925"/>
            </a:xfrm>
            <a:prstGeom prst="rect">
              <a:avLst/>
            </a:prstGeom>
          </p:spPr>
          <p:txBody>
            <a:bodyPr anchor="ctr" rtlCol="false" tIns="50800" lIns="50800" bIns="50800" rIns="50800"/>
            <a:lstStyle/>
            <a:p>
              <a:pPr algn="ctr">
                <a:lnSpc>
                  <a:spcPts val="1874"/>
                </a:lnSpc>
              </a:pPr>
            </a:p>
          </p:txBody>
        </p:sp>
      </p:grpSp>
      <p:sp>
        <p:nvSpPr>
          <p:cNvPr name="Freeform 19" id="19"/>
          <p:cNvSpPr/>
          <p:nvPr/>
        </p:nvSpPr>
        <p:spPr>
          <a:xfrm flipH="false" flipV="false" rot="0">
            <a:off x="8578063" y="7700172"/>
            <a:ext cx="504029" cy="497614"/>
          </a:xfrm>
          <a:custGeom>
            <a:avLst/>
            <a:gdLst/>
            <a:ahLst/>
            <a:cxnLst/>
            <a:rect r="r" b="b" t="t" l="l"/>
            <a:pathLst>
              <a:path h="497614" w="504029">
                <a:moveTo>
                  <a:pt x="0" y="0"/>
                </a:moveTo>
                <a:lnTo>
                  <a:pt x="504029" y="0"/>
                </a:lnTo>
                <a:lnTo>
                  <a:pt x="504029" y="497614"/>
                </a:lnTo>
                <a:lnTo>
                  <a:pt x="0" y="4976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0" id="20"/>
          <p:cNvGrpSpPr/>
          <p:nvPr/>
        </p:nvGrpSpPr>
        <p:grpSpPr>
          <a:xfrm rot="0">
            <a:off x="-5589346" y="2329939"/>
            <a:ext cx="12432683" cy="11735693"/>
            <a:chOff x="0" y="0"/>
            <a:chExt cx="16576910" cy="15647590"/>
          </a:xfrm>
        </p:grpSpPr>
        <p:sp>
          <p:nvSpPr>
            <p:cNvPr name="Freeform 21" id="21"/>
            <p:cNvSpPr/>
            <p:nvPr/>
          </p:nvSpPr>
          <p:spPr>
            <a:xfrm flipH="false" flipV="false" rot="0">
              <a:off x="0" y="0"/>
              <a:ext cx="16576910" cy="15647590"/>
            </a:xfrm>
            <a:custGeom>
              <a:avLst/>
              <a:gdLst/>
              <a:ahLst/>
              <a:cxnLst/>
              <a:rect r="r" b="b" t="t" l="l"/>
              <a:pathLst>
                <a:path h="15647590" w="16576910">
                  <a:moveTo>
                    <a:pt x="0" y="0"/>
                  </a:moveTo>
                  <a:lnTo>
                    <a:pt x="16576910" y="0"/>
                  </a:lnTo>
                  <a:lnTo>
                    <a:pt x="16576910" y="15647590"/>
                  </a:lnTo>
                  <a:lnTo>
                    <a:pt x="0" y="15647590"/>
                  </a:lnTo>
                  <a:lnTo>
                    <a:pt x="0" y="0"/>
                  </a:lnTo>
                  <a:close/>
                </a:path>
              </a:pathLst>
            </a:custGeom>
            <a:blipFill>
              <a:blip r:embed="rId12"/>
              <a:stretch>
                <a:fillRect l="0" t="0" r="0" b="0"/>
              </a:stretch>
            </a:blipFill>
          </p:spPr>
        </p:sp>
      </p:grpSp>
      <p:sp>
        <p:nvSpPr>
          <p:cNvPr name="TextBox 22" id="22"/>
          <p:cNvSpPr txBox="true"/>
          <p:nvPr/>
        </p:nvSpPr>
        <p:spPr>
          <a:xfrm rot="0">
            <a:off x="8330841" y="1623308"/>
            <a:ext cx="9071777" cy="1370310"/>
          </a:xfrm>
          <a:prstGeom prst="rect">
            <a:avLst/>
          </a:prstGeom>
        </p:spPr>
        <p:txBody>
          <a:bodyPr anchor="t" rtlCol="false" tIns="0" lIns="0" bIns="0" rIns="0">
            <a:spAutoFit/>
          </a:bodyPr>
          <a:lstStyle/>
          <a:p>
            <a:pPr algn="l" marL="0" indent="0" lvl="0">
              <a:lnSpc>
                <a:spcPts val="9432"/>
              </a:lnSpc>
              <a:spcBef>
                <a:spcPct val="0"/>
              </a:spcBef>
            </a:pPr>
            <a:r>
              <a:rPr lang="en-US" b="true" sz="11940">
                <a:solidFill>
                  <a:srgbClr val="1B1E3F"/>
                </a:solidFill>
                <a:latin typeface="TT Bluescreens Bold"/>
                <a:ea typeface="TT Bluescreens Bold"/>
                <a:cs typeface="TT Bluescreens Bold"/>
                <a:sym typeface="TT Bluescreens Bold"/>
              </a:rPr>
              <a:t>SUMMARY &amp; OUTLOOK</a:t>
            </a:r>
          </a:p>
        </p:txBody>
      </p:sp>
      <p:sp>
        <p:nvSpPr>
          <p:cNvPr name="TextBox 23" id="23"/>
          <p:cNvSpPr txBox="true"/>
          <p:nvPr/>
        </p:nvSpPr>
        <p:spPr>
          <a:xfrm rot="0">
            <a:off x="9586735" y="3042076"/>
            <a:ext cx="5631062" cy="406384"/>
          </a:xfrm>
          <a:prstGeom prst="rect">
            <a:avLst/>
          </a:prstGeom>
        </p:spPr>
        <p:txBody>
          <a:bodyPr anchor="t" rtlCol="false" tIns="0" lIns="0" bIns="0" rIns="0">
            <a:spAutoFit/>
          </a:bodyPr>
          <a:lstStyle/>
          <a:p>
            <a:pPr algn="just">
              <a:lnSpc>
                <a:spcPts val="3411"/>
              </a:lnSpc>
            </a:pPr>
            <a:r>
              <a:rPr lang="en-US" sz="2436" b="true">
                <a:solidFill>
                  <a:srgbClr val="1B1E3F"/>
                </a:solidFill>
                <a:latin typeface="Helios Bold"/>
                <a:ea typeface="Helios Bold"/>
                <a:cs typeface="Helios Bold"/>
                <a:sym typeface="Helios Bold"/>
              </a:rPr>
              <a:t>Real-Time Shipment Tracking</a:t>
            </a:r>
          </a:p>
        </p:txBody>
      </p:sp>
      <p:sp>
        <p:nvSpPr>
          <p:cNvPr name="TextBox 24" id="24"/>
          <p:cNvSpPr txBox="true"/>
          <p:nvPr/>
        </p:nvSpPr>
        <p:spPr>
          <a:xfrm rot="0">
            <a:off x="9586735" y="7407023"/>
            <a:ext cx="7546300" cy="411673"/>
          </a:xfrm>
          <a:prstGeom prst="rect">
            <a:avLst/>
          </a:prstGeom>
        </p:spPr>
        <p:txBody>
          <a:bodyPr anchor="t" rtlCol="false" tIns="0" lIns="0" bIns="0" rIns="0">
            <a:spAutoFit/>
          </a:bodyPr>
          <a:lstStyle/>
          <a:p>
            <a:pPr algn="just" marL="0" indent="0" lvl="0">
              <a:lnSpc>
                <a:spcPts val="3411"/>
              </a:lnSpc>
              <a:spcBef>
                <a:spcPct val="0"/>
              </a:spcBef>
            </a:pPr>
            <a:r>
              <a:rPr lang="en-US" b="true" sz="2436">
                <a:solidFill>
                  <a:srgbClr val="1B1E3F"/>
                </a:solidFill>
                <a:latin typeface="Helios Bold"/>
                <a:ea typeface="Helios Bold"/>
                <a:cs typeface="Helios Bold"/>
                <a:sym typeface="Helios Bold"/>
              </a:rPr>
              <a:t>Various options that cater to different needs</a:t>
            </a:r>
          </a:p>
        </p:txBody>
      </p:sp>
      <p:sp>
        <p:nvSpPr>
          <p:cNvPr name="TextBox 25" id="25"/>
          <p:cNvSpPr txBox="true"/>
          <p:nvPr/>
        </p:nvSpPr>
        <p:spPr>
          <a:xfrm rot="0">
            <a:off x="9586735" y="5227564"/>
            <a:ext cx="4559625" cy="420090"/>
          </a:xfrm>
          <a:prstGeom prst="rect">
            <a:avLst/>
          </a:prstGeom>
        </p:spPr>
        <p:txBody>
          <a:bodyPr anchor="t" rtlCol="false" tIns="0" lIns="0" bIns="0" rIns="0">
            <a:spAutoFit/>
          </a:bodyPr>
          <a:lstStyle/>
          <a:p>
            <a:pPr algn="just" marL="0" indent="0" lvl="0">
              <a:lnSpc>
                <a:spcPts val="3411"/>
              </a:lnSpc>
              <a:spcBef>
                <a:spcPct val="0"/>
              </a:spcBef>
            </a:pPr>
            <a:r>
              <a:rPr lang="en-US" b="true" sz="2436" strike="noStrike" u="none">
                <a:solidFill>
                  <a:srgbClr val="1B1E3F"/>
                </a:solidFill>
                <a:latin typeface="Helios Bold"/>
                <a:ea typeface="Helios Bold"/>
                <a:cs typeface="Helios Bold"/>
                <a:sym typeface="Helios Bold"/>
              </a:rPr>
              <a:t>Automated Route Optimization</a:t>
            </a:r>
          </a:p>
        </p:txBody>
      </p:sp>
      <p:sp>
        <p:nvSpPr>
          <p:cNvPr name="TextBox 26" id="26"/>
          <p:cNvSpPr txBox="true"/>
          <p:nvPr/>
        </p:nvSpPr>
        <p:spPr>
          <a:xfrm rot="0">
            <a:off x="9586735" y="3528935"/>
            <a:ext cx="7672565" cy="1549975"/>
          </a:xfrm>
          <a:prstGeom prst="rect">
            <a:avLst/>
          </a:prstGeom>
        </p:spPr>
        <p:txBody>
          <a:bodyPr anchor="t" rtlCol="false" tIns="0" lIns="0" bIns="0" rIns="0">
            <a:spAutoFit/>
          </a:bodyPr>
          <a:lstStyle/>
          <a:p>
            <a:pPr algn="just" marL="0" indent="0" lvl="0">
              <a:lnSpc>
                <a:spcPts val="1785"/>
              </a:lnSpc>
              <a:spcBef>
                <a:spcPct val="0"/>
              </a:spcBef>
            </a:pPr>
            <a:r>
              <a:rPr lang="en-US" sz="1733" spc="-60">
                <a:solidFill>
                  <a:srgbClr val="1B1E3F"/>
                </a:solidFill>
                <a:latin typeface="Helios"/>
                <a:ea typeface="Helios"/>
                <a:cs typeface="Helios"/>
                <a:sym typeface="Helios"/>
              </a:rPr>
              <a:t>Our project employs simulation to gather critical insights, optimizing the decision-making process of AI-driven tools for global operations. With future integration of more APIs, we will capture real-time data, such as port inventory and berth availability, enhancing our ability to respond swiftly to disruptions. By leveraging this real-time information, our solution will ensure efficient, resilient, and reliable performance across global supply chains. We hope this will help PSA to provide better and more specialised customer services.</a:t>
            </a:r>
          </a:p>
        </p:txBody>
      </p:sp>
      <p:sp>
        <p:nvSpPr>
          <p:cNvPr name="TextBox 27" id="27"/>
          <p:cNvSpPr txBox="true"/>
          <p:nvPr/>
        </p:nvSpPr>
        <p:spPr>
          <a:xfrm rot="0">
            <a:off x="9586735" y="5723854"/>
            <a:ext cx="7672565" cy="1549975"/>
          </a:xfrm>
          <a:prstGeom prst="rect">
            <a:avLst/>
          </a:prstGeom>
        </p:spPr>
        <p:txBody>
          <a:bodyPr anchor="t" rtlCol="false" tIns="0" lIns="0" bIns="0" rIns="0">
            <a:spAutoFit/>
          </a:bodyPr>
          <a:lstStyle/>
          <a:p>
            <a:pPr algn="just" marL="0" indent="0" lvl="0">
              <a:lnSpc>
                <a:spcPts val="1785"/>
              </a:lnSpc>
              <a:spcBef>
                <a:spcPct val="0"/>
              </a:spcBef>
            </a:pPr>
            <a:r>
              <a:rPr lang="en-US" sz="1733" spc="-60">
                <a:solidFill>
                  <a:srgbClr val="1B1E3F"/>
                </a:solidFill>
                <a:latin typeface="Helios"/>
                <a:ea typeface="Helios"/>
                <a:cs typeface="Helios"/>
                <a:sym typeface="Helios"/>
              </a:rPr>
              <a:t>Our system utilizes Dijkstra's algorithm to determine the most efficient global shipment routes. By calculating the shortest and most cost-effective path from a given source node to every other node in the network, Dijkstra’s algorithm ensures that shipments are routed optimally. This approach enhances the reliability of supply chains by minimizing transit time and cost, while maintaining resilience in the face of disruptions. As a result, it enables a more efficient and globally scalable solution for automated route management.</a:t>
            </a:r>
          </a:p>
        </p:txBody>
      </p:sp>
      <p:sp>
        <p:nvSpPr>
          <p:cNvPr name="TextBox 28" id="28"/>
          <p:cNvSpPr txBox="true"/>
          <p:nvPr/>
        </p:nvSpPr>
        <p:spPr>
          <a:xfrm rot="0">
            <a:off x="9586735" y="7886810"/>
            <a:ext cx="7672565" cy="1109654"/>
          </a:xfrm>
          <a:prstGeom prst="rect">
            <a:avLst/>
          </a:prstGeom>
        </p:spPr>
        <p:txBody>
          <a:bodyPr anchor="t" rtlCol="false" tIns="0" lIns="0" bIns="0" rIns="0">
            <a:spAutoFit/>
          </a:bodyPr>
          <a:lstStyle/>
          <a:p>
            <a:pPr algn="just">
              <a:lnSpc>
                <a:spcPts val="1785"/>
              </a:lnSpc>
            </a:pPr>
            <a:r>
              <a:rPr lang="en-US" sz="1733" spc="-60">
                <a:solidFill>
                  <a:srgbClr val="1B1E3F"/>
                </a:solidFill>
                <a:latin typeface="Helios"/>
                <a:ea typeface="Helios"/>
                <a:cs typeface="Helios"/>
                <a:sym typeface="Helios"/>
              </a:rPr>
              <a:t>The selected route can be optimized to minimize costs, reduce transit time, or prioritise environmental sustainability, depending on the specific goals of the operation." </a:t>
            </a:r>
            <a:r>
              <a:rPr lang="en-US" sz="1733" spc="-60">
                <a:solidFill>
                  <a:srgbClr val="1B1E3F"/>
                </a:solidFill>
                <a:latin typeface="Helios"/>
                <a:ea typeface="Helios"/>
                <a:cs typeface="Helios"/>
                <a:sym typeface="Helios"/>
              </a:rPr>
              <a:t>This revision emphasizes flexibility in route selection based on key priorities: cost-efficiency, speed, or eco-friendliness.</a:t>
            </a:r>
          </a:p>
          <a:p>
            <a:pPr algn="just" marL="0" indent="0" lvl="0">
              <a:lnSpc>
                <a:spcPts val="178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DAGTY4FsYVI</dc:identifier>
  <dcterms:modified xsi:type="dcterms:W3CDTF">2011-08-01T06:04:30Z</dcterms:modified>
  <cp:revision>1</cp:revision>
  <dc:title>Orange and White Modern Logistic Company Presentation</dc:title>
</cp:coreProperties>
</file>